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144" roundtripDataSignature="AMtx7mipKWC8wrZSAYpl3XoN4t5PXwJI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44" Type="http://customschemas.google.com/relationships/presentationmetadata" Target="meta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7" name="Google Shape;907;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1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4" name="Google Shape;914;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3" name="Google Shape;953;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9" name="Google Shape;959;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5" name="Google Shape;965;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6" name="Google Shape;976;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3" name="Google Shape;983;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8" name="Google Shape;988;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8" name="Google Shape;1008;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5" name="Google Shape;1015;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9" name="Google Shape;1039;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6" name="Google Shape;1046;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1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2" name="Google Shape;1052;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8" name="Google Shape;1058;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1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4" name="Google Shape;1064;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1" name="Google Shape;1071;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9" name="Google Shape;1079;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7" name="Google Shape;1087;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5" name="Google Shape;1095;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p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5" name="Google Shape;1105;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5" name="Google Shape;1115;p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5" name="Google Shape;1125;p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1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2" name="Google Shape;1132;p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9" name="Google Shape;1139;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1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6" name="Google Shape;1146;p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3" name="Google Shape;1153;p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0" name="Google Shape;1160;p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7" name="Google Shape;1167;p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4" name="Google Shape;1174;p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Anticipated Entries Equal Position of Strength</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That’s why we use leading indicators – not lagging indicators.</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2" name="Google Shape;1182;p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8" name="Google Shape;1188;p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5" name="Google Shape;1195;p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1" name="Google Shape;1201;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6" name="Google Shape;1206;p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1" name="Google Shape;1211;p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7" name="Google Shape;1217;p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2" name="Google Shape;1222;p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7" name="Google Shape;1227;p1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228" name="Google Shape;1228;p1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89" name="Google Shape;189;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Overlay a nautilus shell on top </a:t>
            </a:r>
            <a:endParaRPr/>
          </a:p>
        </p:txBody>
      </p:sp>
      <p:sp>
        <p:nvSpPr>
          <p:cNvPr id="197" name="Google Shape;197;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48" name="Google Shape;248;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Get rid of the -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4" name="Google Shape;47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556" name="Google Shape;556;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0" name="Google Shape;590;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2" name="Google Shape;602;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625" name="Google Shape;625;p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640" name="Google Shape;640;p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647" name="Google Shape;647;p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654" name="Google Shape;654;p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661" name="Google Shape;661;p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668" name="Google Shape;668;p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675" name="Google Shape;675;p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6" name="Google Shape;686;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2" name="Google Shape;692;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8" name="Google Shape;698;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9" name="Google Shape;719;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5" name="Google Shape;725;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1" name="Google Shape;731;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0" name="Google Shape;780;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8" name="Google Shape;808;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6" name="Google Shape;816;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3" name="Google Shape;833;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7" name="Google Shape;847;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5" name="Google Shape;855;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2" name="Google Shape;862;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8" name="Google Shape;868;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4" name="Google Shape;874;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0" name="Google Shape;880;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5" name="Google Shape;885;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43"/>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4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8" name="Google Shape;18;p14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4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15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52"/>
          <p:cNvSpPr/>
          <p:nvPr>
            <p:ph idx="2" type="pic"/>
          </p:nvPr>
        </p:nvSpPr>
        <p:spPr>
          <a:xfrm>
            <a:off x="3887391" y="987426"/>
            <a:ext cx="4629150" cy="4873625"/>
          </a:xfrm>
          <a:prstGeom prst="rect">
            <a:avLst/>
          </a:prstGeom>
          <a:noFill/>
          <a:ln>
            <a:noFill/>
          </a:ln>
        </p:spPr>
      </p:sp>
      <p:sp>
        <p:nvSpPr>
          <p:cNvPr id="72" name="Google Shape;72;p152"/>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3" name="Google Shape;73;p15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5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15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53"/>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9" name="Google Shape;79;p15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5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154"/>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54"/>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5" name="Google Shape;85;p15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5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8" name="Shape 88"/>
        <p:cNvGrpSpPr/>
        <p:nvPr/>
      </p:nvGrpSpPr>
      <p:grpSpPr>
        <a:xfrm>
          <a:off x="0" y="0"/>
          <a:ext cx="0" cy="0"/>
          <a:chOff x="0" y="0"/>
          <a:chExt cx="0" cy="0"/>
        </a:xfrm>
      </p:grpSpPr>
      <p:sp>
        <p:nvSpPr>
          <p:cNvPr id="89" name="Google Shape;89;p155"/>
          <p:cNvSpPr txBox="1"/>
          <p:nvPr>
            <p:ph idx="1" type="body"/>
          </p:nvPr>
        </p:nvSpPr>
        <p:spPr>
          <a:xfrm>
            <a:off x="1219200" y="838199"/>
            <a:ext cx="7467600" cy="526732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750"/>
              </a:spcBef>
              <a:spcAft>
                <a:spcPts val="0"/>
              </a:spcAft>
              <a:buClr>
                <a:schemeClr val="dk1"/>
              </a:buClr>
              <a:buSzPts val="2800"/>
              <a:buChar char="•"/>
              <a:defRPr sz="2800"/>
            </a:lvl1pPr>
            <a:lvl2pPr indent="-342900" lvl="1" marL="914400" algn="l">
              <a:lnSpc>
                <a:spcPct val="90000"/>
              </a:lnSpc>
              <a:spcBef>
                <a:spcPts val="375"/>
              </a:spcBef>
              <a:spcAft>
                <a:spcPts val="0"/>
              </a:spcAft>
              <a:buClr>
                <a:schemeClr val="dk1"/>
              </a:buClr>
              <a:buSzPts val="1800"/>
              <a:buChar char="•"/>
              <a:defRPr sz="1800">
                <a:solidFill>
                  <a:schemeClr val="dk1"/>
                </a:solidFill>
              </a:defRPr>
            </a:lvl2pPr>
            <a:lvl3pPr indent="-342900" lvl="2" marL="1371600" algn="l">
              <a:lnSpc>
                <a:spcPct val="90000"/>
              </a:lnSpc>
              <a:spcBef>
                <a:spcPts val="375"/>
              </a:spcBef>
              <a:spcAft>
                <a:spcPts val="0"/>
              </a:spcAft>
              <a:buClr>
                <a:schemeClr val="dk1"/>
              </a:buClr>
              <a:buSzPts val="1800"/>
              <a:buChar char="•"/>
              <a:defRPr sz="1800">
                <a:solidFill>
                  <a:schemeClr val="dk1"/>
                </a:solidFill>
              </a:defRPr>
            </a:lvl3pPr>
            <a:lvl4pPr indent="-342900" lvl="3" marL="1828800" algn="l">
              <a:lnSpc>
                <a:spcPct val="90000"/>
              </a:lnSpc>
              <a:spcBef>
                <a:spcPts val="375"/>
              </a:spcBef>
              <a:spcAft>
                <a:spcPts val="0"/>
              </a:spcAft>
              <a:buClr>
                <a:schemeClr val="dk1"/>
              </a:buClr>
              <a:buSzPts val="1800"/>
              <a:buChar char="•"/>
              <a:defRPr sz="1800">
                <a:solidFill>
                  <a:schemeClr val="dk1"/>
                </a:solidFill>
              </a:defRPr>
            </a:lvl4pPr>
            <a:lvl5pPr indent="-342900" lvl="4" marL="2286000" algn="l">
              <a:lnSpc>
                <a:spcPct val="90000"/>
              </a:lnSpc>
              <a:spcBef>
                <a:spcPts val="375"/>
              </a:spcBef>
              <a:spcAft>
                <a:spcPts val="0"/>
              </a:spcAft>
              <a:buClr>
                <a:schemeClr val="dk1"/>
              </a:buClr>
              <a:buSzPts val="1800"/>
              <a:buChar char="•"/>
              <a:defRPr sz="1800">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 name="Google Shape;90;p15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2" name="Google Shape;92;p15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14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44"/>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 name="Google Shape;24;p144"/>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 name="Google Shape;25;p14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14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4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14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4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14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x">
  <p:cSld name="TITLE_AND_BODY">
    <p:spTree>
      <p:nvGrpSpPr>
        <p:cNvPr id="38" name="Shape 38"/>
        <p:cNvGrpSpPr/>
        <p:nvPr/>
      </p:nvGrpSpPr>
      <p:grpSpPr>
        <a:xfrm>
          <a:off x="0" y="0"/>
          <a:ext cx="0" cy="0"/>
          <a:chOff x="0" y="0"/>
          <a:chExt cx="0" cy="0"/>
        </a:xfrm>
      </p:grpSpPr>
      <p:sp>
        <p:nvSpPr>
          <p:cNvPr id="39" name="Google Shape;39;p14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47"/>
          <p:cNvSpPr txBox="1"/>
          <p:nvPr>
            <p:ph idx="1" type="body"/>
          </p:nvPr>
        </p:nvSpPr>
        <p:spPr>
          <a:xfrm>
            <a:off x="457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450"/>
              </a:spcBef>
              <a:spcAft>
                <a:spcPts val="0"/>
              </a:spcAft>
              <a:buClr>
                <a:schemeClr val="dk1"/>
              </a:buClr>
              <a:buSzPts val="2100"/>
              <a:buChar char="•"/>
              <a:defRPr sz="2100"/>
            </a:lvl1pPr>
            <a:lvl2pPr indent="-361950" lvl="1" marL="914400" algn="l">
              <a:lnSpc>
                <a:spcPct val="90000"/>
              </a:lnSpc>
              <a:spcBef>
                <a:spcPts val="450"/>
              </a:spcBef>
              <a:spcAft>
                <a:spcPts val="0"/>
              </a:spcAft>
              <a:buClr>
                <a:schemeClr val="dk1"/>
              </a:buClr>
              <a:buSzPts val="2100"/>
              <a:buChar char="•"/>
              <a:defRPr sz="2100"/>
            </a:lvl2pPr>
            <a:lvl3pPr indent="-361950" lvl="2" marL="1371600" algn="l">
              <a:lnSpc>
                <a:spcPct val="90000"/>
              </a:lnSpc>
              <a:spcBef>
                <a:spcPts val="450"/>
              </a:spcBef>
              <a:spcAft>
                <a:spcPts val="0"/>
              </a:spcAft>
              <a:buClr>
                <a:schemeClr val="dk1"/>
              </a:buClr>
              <a:buSzPts val="2100"/>
              <a:buChar char="•"/>
              <a:defRPr sz="2100"/>
            </a:lvl3pPr>
            <a:lvl4pPr indent="-361950" lvl="3" marL="1828800" algn="l">
              <a:lnSpc>
                <a:spcPct val="90000"/>
              </a:lnSpc>
              <a:spcBef>
                <a:spcPts val="450"/>
              </a:spcBef>
              <a:spcAft>
                <a:spcPts val="0"/>
              </a:spcAft>
              <a:buClr>
                <a:schemeClr val="dk1"/>
              </a:buClr>
              <a:buSzPts val="2100"/>
              <a:buChar char="•"/>
              <a:defRPr sz="2100"/>
            </a:lvl4pPr>
            <a:lvl5pPr indent="-361950" lvl="4" marL="2286000" algn="l">
              <a:lnSpc>
                <a:spcPct val="90000"/>
              </a:lnSpc>
              <a:spcBef>
                <a:spcPts val="450"/>
              </a:spcBef>
              <a:spcAft>
                <a:spcPts val="0"/>
              </a:spcAft>
              <a:buClr>
                <a:schemeClr val="dk1"/>
              </a:buClr>
              <a:buSzPts val="2100"/>
              <a:buChar char="•"/>
              <a:defRPr sz="21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1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148"/>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48"/>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5" name="Google Shape;45;p148"/>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 name="Google Shape;46;p148"/>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7" name="Google Shape;47;p148"/>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1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149"/>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49"/>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54" name="Google Shape;54;p1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15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5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5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51"/>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5" name="Google Shape;65;p151"/>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6" name="Google Shape;66;p15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5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1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0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9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9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97.png"/><Relationship Id="rId4" Type="http://schemas.openxmlformats.org/officeDocument/2006/relationships/image" Target="../media/image9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97.png"/><Relationship Id="rId4" Type="http://schemas.openxmlformats.org/officeDocument/2006/relationships/image" Target="../media/image95.png"/><Relationship Id="rId5" Type="http://schemas.openxmlformats.org/officeDocument/2006/relationships/image" Target="../media/image10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0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0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1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1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1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0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10.png"/><Relationship Id="rId4" Type="http://schemas.openxmlformats.org/officeDocument/2006/relationships/image" Target="../media/image11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10.png"/><Relationship Id="rId4" Type="http://schemas.openxmlformats.org/officeDocument/2006/relationships/image" Target="../media/image11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10.png"/><Relationship Id="rId4" Type="http://schemas.openxmlformats.org/officeDocument/2006/relationships/image" Target="../media/image12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110.png"/><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110.png"/><Relationship Id="rId4" Type="http://schemas.openxmlformats.org/officeDocument/2006/relationships/image" Target="../media/image13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110.png"/><Relationship Id="rId4" Type="http://schemas.openxmlformats.org/officeDocument/2006/relationships/image" Target="../media/image12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3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4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3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1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1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2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3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124.png"/><Relationship Id="rId4" Type="http://schemas.openxmlformats.org/officeDocument/2006/relationships/image" Target="../media/image127.png"/><Relationship Id="rId5" Type="http://schemas.openxmlformats.org/officeDocument/2006/relationships/image" Target="../media/image1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7.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13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131.png"/><Relationship Id="rId4" Type="http://schemas.openxmlformats.org/officeDocument/2006/relationships/image" Target="../media/image13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12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13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12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13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13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3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122.png"/><Relationship Id="rId4" Type="http://schemas.openxmlformats.org/officeDocument/2006/relationships/image" Target="../media/image1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9.jpg"/><Relationship Id="rId5"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1.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0.png"/><Relationship Id="rId4" Type="http://schemas.openxmlformats.org/officeDocument/2006/relationships/image" Target="../media/image53.png"/><Relationship Id="rId5"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9.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9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75.png"/><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76.png"/><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7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2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8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8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0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03.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0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8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0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0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
          <p:cNvSpPr txBox="1"/>
          <p:nvPr/>
        </p:nvSpPr>
        <p:spPr>
          <a:xfrm>
            <a:off x="1491948" y="1377929"/>
            <a:ext cx="5729957" cy="107721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“The Best Way To Trade With Fibonacci Ratio Analysis”</a:t>
            </a:r>
            <a:endParaRPr b="0" i="0" sz="1400" u="none" cap="none" strike="noStrike">
              <a:solidFill>
                <a:srgbClr val="000000"/>
              </a:solidFill>
              <a:latin typeface="Arial"/>
              <a:ea typeface="Arial"/>
              <a:cs typeface="Arial"/>
              <a:sym typeface="Arial"/>
            </a:endParaRPr>
          </a:p>
        </p:txBody>
      </p:sp>
      <p:cxnSp>
        <p:nvCxnSpPr>
          <p:cNvPr id="98" name="Google Shape;98;p1"/>
          <p:cNvCxnSpPr/>
          <p:nvPr/>
        </p:nvCxnSpPr>
        <p:spPr>
          <a:xfrm>
            <a:off x="281913" y="1371600"/>
            <a:ext cx="8534400" cy="0"/>
          </a:xfrm>
          <a:prstGeom prst="straightConnector1">
            <a:avLst/>
          </a:prstGeom>
          <a:noFill/>
          <a:ln cap="flat" cmpd="sng" w="22225">
            <a:solidFill>
              <a:schemeClr val="dk1"/>
            </a:solidFill>
            <a:prstDash val="solid"/>
            <a:miter lim="800000"/>
            <a:headEnd len="sm" w="sm" type="none"/>
            <a:tailEnd len="sm" w="sm" type="none"/>
          </a:ln>
        </p:spPr>
      </p:cxnSp>
      <p:sp>
        <p:nvSpPr>
          <p:cNvPr id="99" name="Google Shape;99;p1"/>
          <p:cNvSpPr txBox="1"/>
          <p:nvPr/>
        </p:nvSpPr>
        <p:spPr>
          <a:xfrm>
            <a:off x="1201256" y="4114800"/>
            <a:ext cx="678916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Today we will learn how to combine Fibonacci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Ratio Analysis with EW for trading entries and exits.</a:t>
            </a:r>
            <a:endParaRPr b="0" i="0" sz="1400" u="none" cap="none" strike="noStrike">
              <a:solidFill>
                <a:srgbClr val="000000"/>
              </a:solidFill>
              <a:latin typeface="Arial"/>
              <a:ea typeface="Arial"/>
              <a:cs typeface="Arial"/>
              <a:sym typeface="Arial"/>
            </a:endParaRPr>
          </a:p>
        </p:txBody>
      </p:sp>
      <p:cxnSp>
        <p:nvCxnSpPr>
          <p:cNvPr id="100" name="Google Shape;100;p1"/>
          <p:cNvCxnSpPr/>
          <p:nvPr/>
        </p:nvCxnSpPr>
        <p:spPr>
          <a:xfrm>
            <a:off x="304800" y="5029200"/>
            <a:ext cx="8534400" cy="0"/>
          </a:xfrm>
          <a:prstGeom prst="straightConnector1">
            <a:avLst/>
          </a:prstGeom>
          <a:noFill/>
          <a:ln cap="flat" cmpd="sng" w="22225">
            <a:solidFill>
              <a:schemeClr val="dk1"/>
            </a:solidFill>
            <a:prstDash val="solid"/>
            <a:miter lim="800000"/>
            <a:headEnd len="sm" w="sm" type="none"/>
            <a:tailEnd len="sm" w="sm" type="none"/>
          </a:ln>
        </p:spPr>
      </p:cxnSp>
      <p:pic>
        <p:nvPicPr>
          <p:cNvPr descr="http://upload.wikimedia.org/wikipedia/commons/thumb/a/a2/Fibonacci.jpg/225px-Fibonacci.jpg" id="101" name="Google Shape;101;p1"/>
          <p:cNvPicPr preferRelativeResize="0"/>
          <p:nvPr/>
        </p:nvPicPr>
        <p:blipFill rotWithShape="1">
          <a:blip r:embed="rId3">
            <a:alphaModFix/>
          </a:blip>
          <a:srcRect b="0" l="0" r="0" t="0"/>
          <a:stretch/>
        </p:blipFill>
        <p:spPr>
          <a:xfrm>
            <a:off x="1219200" y="2438400"/>
            <a:ext cx="2295525" cy="1590676"/>
          </a:xfrm>
          <a:prstGeom prst="rect">
            <a:avLst/>
          </a:prstGeom>
          <a:noFill/>
          <a:ln>
            <a:noFill/>
          </a:ln>
        </p:spPr>
      </p:pic>
      <p:sp>
        <p:nvSpPr>
          <p:cNvPr id="102" name="Google Shape;102;p1"/>
          <p:cNvSpPr txBox="1"/>
          <p:nvPr/>
        </p:nvSpPr>
        <p:spPr>
          <a:xfrm>
            <a:off x="3581400" y="2819400"/>
            <a:ext cx="1947969" cy="101566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0"/>
              <a:buFont typeface="Arial"/>
              <a:buNone/>
            </a:pPr>
            <a:r>
              <a:rPr b="1" i="0" lang="en-US" sz="6000" u="none" cap="none" strike="noStrike">
                <a:solidFill>
                  <a:schemeClr val="dk1"/>
                </a:solidFill>
                <a:latin typeface="Calibri"/>
                <a:ea typeface="Calibri"/>
                <a:cs typeface="Calibri"/>
                <a:sym typeface="Calibri"/>
              </a:rPr>
              <a:t>1.618</a:t>
            </a:r>
            <a:endParaRPr b="0" i="0" sz="1400" u="none" cap="none" strike="noStrike">
              <a:solidFill>
                <a:srgbClr val="000000"/>
              </a:solidFill>
              <a:latin typeface="Arial"/>
              <a:ea typeface="Arial"/>
              <a:cs typeface="Arial"/>
              <a:sym typeface="Arial"/>
            </a:endParaRPr>
          </a:p>
        </p:txBody>
      </p:sp>
      <p:pic>
        <p:nvPicPr>
          <p:cNvPr descr="http://1.bp.blogspot.com/-x1E2KQ2pqcE/TZ4PFo9Dx8I/AAAAAAAAAFQ/taoP2yTc4UQ/s1600/amazing_fun_featured_2561778790105101600S600x600Q85_200907231856306879.jpg" id="103" name="Google Shape;103;p1"/>
          <p:cNvPicPr preferRelativeResize="0"/>
          <p:nvPr/>
        </p:nvPicPr>
        <p:blipFill rotWithShape="1">
          <a:blip r:embed="rId4">
            <a:alphaModFix/>
          </a:blip>
          <a:srcRect b="0" l="0" r="0" t="0"/>
          <a:stretch/>
        </p:blipFill>
        <p:spPr>
          <a:xfrm>
            <a:off x="5638800" y="2438400"/>
            <a:ext cx="2362200" cy="1619250"/>
          </a:xfrm>
          <a:prstGeom prst="rect">
            <a:avLst/>
          </a:prstGeom>
          <a:noFill/>
          <a:ln>
            <a:noFill/>
          </a:ln>
        </p:spPr>
      </p:pic>
      <p:sp>
        <p:nvSpPr>
          <p:cNvPr id="104" name="Google Shape;104;p1"/>
          <p:cNvSpPr txBox="1"/>
          <p:nvPr/>
        </p:nvSpPr>
        <p:spPr>
          <a:xfrm>
            <a:off x="2339248" y="381000"/>
            <a:ext cx="444070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Premium Fib Class</a:t>
            </a:r>
            <a:endParaRPr b="1" i="0" sz="2400" u="none" cap="none" strike="noStrike">
              <a:solidFill>
                <a:schemeClr val="dk1"/>
              </a:solidFill>
              <a:latin typeface="Calibri"/>
              <a:ea typeface="Calibri"/>
              <a:cs typeface="Calibri"/>
              <a:sym typeface="Calibri"/>
            </a:endParaRPr>
          </a:p>
        </p:txBody>
      </p:sp>
      <p:sp>
        <p:nvSpPr>
          <p:cNvPr id="105" name="Google Shape;105;p1"/>
          <p:cNvSpPr txBox="1"/>
          <p:nvPr/>
        </p:nvSpPr>
        <p:spPr>
          <a:xfrm>
            <a:off x="1481062" y="5181600"/>
            <a:ext cx="613610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We will begin at 8 PM ET – You will hear no sound until we start</a:t>
            </a:r>
            <a:endParaRPr b="0" i="0" sz="1400" u="none" cap="none" strike="noStrike">
              <a:solidFill>
                <a:srgbClr val="000000"/>
              </a:solidFill>
              <a:latin typeface="Arial"/>
              <a:ea typeface="Arial"/>
              <a:cs typeface="Arial"/>
              <a:sym typeface="Arial"/>
            </a:endParaRPr>
          </a:p>
        </p:txBody>
      </p:sp>
      <p:pic>
        <p:nvPicPr>
          <p:cNvPr id="106" name="Google Shape;106;p1"/>
          <p:cNvPicPr preferRelativeResize="0"/>
          <p:nvPr/>
        </p:nvPicPr>
        <p:blipFill>
          <a:blip r:embed="rId5">
            <a:alphaModFix/>
          </a:blip>
          <a:stretch>
            <a:fillRect/>
          </a:stretch>
        </p:blipFill>
        <p:spPr>
          <a:xfrm>
            <a:off x="7374305" y="152400"/>
            <a:ext cx="1524000" cy="1524000"/>
          </a:xfrm>
          <a:prstGeom prst="octagon">
            <a:avLst>
              <a:gd fmla="val 29289"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549"/>
              <a:buFont typeface="Calibri"/>
              <a:buNone/>
            </a:pPr>
            <a:r>
              <a:rPr lang="en-US" sz="3549"/>
              <a:t>CNBC Crude Oil Low Called –Friday’s Top Story</a:t>
            </a:r>
            <a:endParaRPr/>
          </a:p>
        </p:txBody>
      </p:sp>
      <p:pic>
        <p:nvPicPr>
          <p:cNvPr id="155" name="Google Shape;155;p10"/>
          <p:cNvPicPr preferRelativeResize="0"/>
          <p:nvPr/>
        </p:nvPicPr>
        <p:blipFill rotWithShape="1">
          <a:blip r:embed="rId3">
            <a:alphaModFix/>
          </a:blip>
          <a:srcRect b="0" l="0" r="0" t="0"/>
          <a:stretch/>
        </p:blipFill>
        <p:spPr>
          <a:xfrm>
            <a:off x="4645819" y="1894760"/>
            <a:ext cx="4060448" cy="3724124"/>
          </a:xfrm>
          <a:prstGeom prst="rect">
            <a:avLst/>
          </a:prstGeom>
          <a:noFill/>
          <a:ln>
            <a:noFill/>
          </a:ln>
          <a:effectLst>
            <a:outerShdw blurRad="292100" rotWithShape="0" algn="tl" dir="2700000" dist="139700">
              <a:srgbClr val="333333">
                <a:alpha val="64313"/>
              </a:srgbClr>
            </a:outerShdw>
          </a:effectLst>
        </p:spPr>
      </p:pic>
      <p:pic>
        <p:nvPicPr>
          <p:cNvPr id="156" name="Google Shape;156;p10"/>
          <p:cNvPicPr preferRelativeResize="0"/>
          <p:nvPr/>
        </p:nvPicPr>
        <p:blipFill rotWithShape="1">
          <a:blip r:embed="rId4">
            <a:alphaModFix/>
          </a:blip>
          <a:srcRect b="8172" l="0" r="0" t="0"/>
          <a:stretch/>
        </p:blipFill>
        <p:spPr>
          <a:xfrm>
            <a:off x="571500" y="1894761"/>
            <a:ext cx="3745923" cy="3770883"/>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03"/>
          <p:cNvSpPr txBox="1"/>
          <p:nvPr/>
        </p:nvSpPr>
        <p:spPr>
          <a:xfrm>
            <a:off x="609599" y="609600"/>
            <a:ext cx="4689233"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Fibonacci Projections</a:t>
            </a:r>
            <a:endParaRPr b="0" i="0" sz="1400" u="none" cap="none" strike="noStrike">
              <a:solidFill>
                <a:srgbClr val="000000"/>
              </a:solidFill>
              <a:latin typeface="Arial"/>
              <a:ea typeface="Arial"/>
              <a:cs typeface="Arial"/>
              <a:sym typeface="Arial"/>
            </a:endParaRPr>
          </a:p>
        </p:txBody>
      </p:sp>
      <p:sp>
        <p:nvSpPr>
          <p:cNvPr id="910" name="Google Shape;910;p103"/>
          <p:cNvSpPr txBox="1"/>
          <p:nvPr>
            <p:ph idx="1" type="body"/>
          </p:nvPr>
        </p:nvSpPr>
        <p:spPr>
          <a:xfrm>
            <a:off x="457647" y="1821657"/>
            <a:ext cx="4039568" cy="4304110"/>
          </a:xfrm>
          <a:prstGeom prst="rect">
            <a:avLst/>
          </a:prstGeom>
          <a:noFill/>
          <a:ln>
            <a:noFill/>
          </a:ln>
        </p:spPr>
        <p:txBody>
          <a:bodyPr anchorCtr="0" anchor="t" bIns="45700" lIns="91425" spcFirstLastPara="1" rIns="91425" wrap="square" tIns="45700">
            <a:normAutofit/>
          </a:bodyPr>
          <a:lstStyle/>
          <a:p>
            <a:pPr indent="-401822" lvl="2" marL="401822" rtl="0" algn="l">
              <a:lnSpc>
                <a:spcPct val="90000"/>
              </a:lnSpc>
              <a:spcBef>
                <a:spcPts val="0"/>
              </a:spcBef>
              <a:spcAft>
                <a:spcPts val="0"/>
              </a:spcAft>
              <a:buClr>
                <a:schemeClr val="dk1"/>
              </a:buClr>
              <a:buSzPts val="2700"/>
              <a:buChar char="•"/>
            </a:pPr>
            <a:r>
              <a:rPr lang="en-US" sz="2700"/>
              <a:t>Helps determine the completion of a </a:t>
            </a:r>
            <a:r>
              <a:rPr b="1" lang="en-US" sz="2700"/>
              <a:t>trend </a:t>
            </a:r>
            <a:r>
              <a:rPr lang="en-US" sz="2700"/>
              <a:t>wave (W.1,3,5,A or C).</a:t>
            </a:r>
            <a:endParaRPr/>
          </a:p>
          <a:p>
            <a:pPr indent="-401822" lvl="2" marL="401822" rtl="0" algn="l">
              <a:lnSpc>
                <a:spcPct val="90000"/>
              </a:lnSpc>
              <a:spcBef>
                <a:spcPts val="844"/>
              </a:spcBef>
              <a:spcAft>
                <a:spcPts val="0"/>
              </a:spcAft>
              <a:buClr>
                <a:schemeClr val="dk1"/>
              </a:buClr>
              <a:buSzPts val="2700"/>
              <a:buChar char="•"/>
            </a:pPr>
            <a:r>
              <a:rPr lang="en-US" sz="2700"/>
              <a:t>Serves as potential </a:t>
            </a:r>
            <a:r>
              <a:rPr b="1" lang="en-US" sz="2700"/>
              <a:t>Exit </a:t>
            </a:r>
            <a:r>
              <a:rPr lang="en-US" sz="2700"/>
              <a:t>levels for trades in the direction of the larger trend, or entry levels against the trend.</a:t>
            </a:r>
            <a:endParaRPr/>
          </a:p>
          <a:p>
            <a:pPr indent="-401822" lvl="2" marL="401822" rtl="0" algn="l">
              <a:lnSpc>
                <a:spcPct val="90000"/>
              </a:lnSpc>
              <a:spcBef>
                <a:spcPts val="844"/>
              </a:spcBef>
              <a:spcAft>
                <a:spcPts val="0"/>
              </a:spcAft>
              <a:buClr>
                <a:schemeClr val="dk1"/>
              </a:buClr>
              <a:buSzPts val="2700"/>
              <a:buChar char="•"/>
            </a:pPr>
            <a:r>
              <a:rPr lang="en-US" sz="2700"/>
              <a:t>Serves as potential entry on counter-trend trades</a:t>
            </a:r>
            <a:endParaRPr/>
          </a:p>
          <a:p>
            <a:pPr indent="-278986" lvl="0" marL="482186" rtl="0" algn="l">
              <a:lnSpc>
                <a:spcPct val="90000"/>
              </a:lnSpc>
              <a:spcBef>
                <a:spcPts val="844"/>
              </a:spcBef>
              <a:spcAft>
                <a:spcPts val="0"/>
              </a:spcAft>
              <a:buClr>
                <a:schemeClr val="dk1"/>
              </a:buClr>
              <a:buSzPts val="3200"/>
              <a:buNone/>
            </a:pPr>
            <a:r>
              <a:t/>
            </a:r>
            <a:endParaRPr sz="3200"/>
          </a:p>
          <a:p>
            <a:pPr indent="-162707" lvl="3" marL="321457" rtl="0" algn="l">
              <a:lnSpc>
                <a:spcPct val="90000"/>
              </a:lnSpc>
              <a:spcBef>
                <a:spcPts val="844"/>
              </a:spcBef>
              <a:spcAft>
                <a:spcPts val="0"/>
              </a:spcAft>
              <a:buClr>
                <a:schemeClr val="dk1"/>
              </a:buClr>
              <a:buSzPts val="2500"/>
              <a:buFont typeface="Arial"/>
              <a:buNone/>
            </a:pPr>
            <a:r>
              <a:t/>
            </a:r>
            <a:endParaRPr b="1" sz="2500" u="sng"/>
          </a:p>
        </p:txBody>
      </p:sp>
      <p:sp>
        <p:nvSpPr>
          <p:cNvPr id="911" name="Google Shape;911;p103"/>
          <p:cNvSpPr txBox="1"/>
          <p:nvPr>
            <p:ph idx="4294967295" type="body"/>
          </p:nvPr>
        </p:nvSpPr>
        <p:spPr>
          <a:xfrm>
            <a:off x="5102225" y="1676400"/>
            <a:ext cx="4041775" cy="3581400"/>
          </a:xfrm>
          <a:prstGeom prst="rect">
            <a:avLst/>
          </a:prstGeom>
          <a:noFill/>
          <a:ln>
            <a:noFill/>
          </a:ln>
        </p:spPr>
        <p:txBody>
          <a:bodyPr anchorCtr="0" anchor="t" bIns="45700" lIns="91425" spcFirstLastPara="1" rIns="91425" wrap="square" tIns="45700">
            <a:normAutofit fontScale="85000" lnSpcReduction="20000"/>
          </a:bodyPr>
          <a:lstStyle/>
          <a:p>
            <a:pPr indent="-171450" lvl="0" marL="171450" rtl="0" algn="ctr">
              <a:lnSpc>
                <a:spcPct val="90000"/>
              </a:lnSpc>
              <a:spcBef>
                <a:spcPts val="0"/>
              </a:spcBef>
              <a:spcAft>
                <a:spcPts val="0"/>
              </a:spcAft>
              <a:buClr>
                <a:schemeClr val="dk1"/>
              </a:buClr>
              <a:buSzPct val="100000"/>
              <a:buNone/>
            </a:pPr>
            <a:r>
              <a:rPr b="1" lang="en-US" sz="3200"/>
              <a:t>    Key Ratios</a:t>
            </a:r>
            <a:endParaRPr b="1" sz="1800"/>
          </a:p>
          <a:p>
            <a:pPr indent="-171450" lvl="1" marL="514350" rtl="0" algn="ctr">
              <a:lnSpc>
                <a:spcPct val="90000"/>
              </a:lnSpc>
              <a:spcBef>
                <a:spcPts val="844"/>
              </a:spcBef>
              <a:spcAft>
                <a:spcPts val="0"/>
              </a:spcAft>
              <a:buClr>
                <a:schemeClr val="dk1"/>
              </a:buClr>
              <a:buSzPct val="100000"/>
              <a:buNone/>
            </a:pPr>
            <a:r>
              <a:rPr b="1" lang="en-US" sz="3200"/>
              <a:t>38.2 %</a:t>
            </a:r>
            <a:endParaRPr/>
          </a:p>
          <a:p>
            <a:pPr indent="-171450" lvl="1" marL="514350" rtl="0" algn="ctr">
              <a:lnSpc>
                <a:spcPct val="90000"/>
              </a:lnSpc>
              <a:spcBef>
                <a:spcPts val="844"/>
              </a:spcBef>
              <a:spcAft>
                <a:spcPts val="0"/>
              </a:spcAft>
              <a:buClr>
                <a:schemeClr val="dk1"/>
              </a:buClr>
              <a:buSzPct val="100000"/>
              <a:buNone/>
            </a:pPr>
            <a:r>
              <a:rPr b="1" lang="en-US" sz="3200"/>
              <a:t>61.8 %</a:t>
            </a:r>
            <a:endParaRPr/>
          </a:p>
          <a:p>
            <a:pPr indent="-171450" lvl="1" marL="514350" rtl="0" algn="ctr">
              <a:lnSpc>
                <a:spcPct val="90000"/>
              </a:lnSpc>
              <a:spcBef>
                <a:spcPts val="844"/>
              </a:spcBef>
              <a:spcAft>
                <a:spcPts val="0"/>
              </a:spcAft>
              <a:buClr>
                <a:schemeClr val="dk1"/>
              </a:buClr>
              <a:buSzPct val="100000"/>
              <a:buNone/>
            </a:pPr>
            <a:r>
              <a:rPr b="1" lang="en-US" sz="3200"/>
              <a:t>100.0 %</a:t>
            </a:r>
            <a:endParaRPr/>
          </a:p>
          <a:p>
            <a:pPr indent="-171450" lvl="1" marL="514350" rtl="0" algn="ctr">
              <a:lnSpc>
                <a:spcPct val="90000"/>
              </a:lnSpc>
              <a:spcBef>
                <a:spcPts val="844"/>
              </a:spcBef>
              <a:spcAft>
                <a:spcPts val="0"/>
              </a:spcAft>
              <a:buClr>
                <a:schemeClr val="dk1"/>
              </a:buClr>
              <a:buSzPct val="100000"/>
              <a:buNone/>
            </a:pPr>
            <a:r>
              <a:rPr b="1" lang="en-US" sz="3200"/>
              <a:t>127.2%</a:t>
            </a:r>
            <a:endParaRPr/>
          </a:p>
          <a:p>
            <a:pPr indent="-171450" lvl="1" marL="514350" rtl="0" algn="ctr">
              <a:lnSpc>
                <a:spcPct val="90000"/>
              </a:lnSpc>
              <a:spcBef>
                <a:spcPts val="844"/>
              </a:spcBef>
              <a:spcAft>
                <a:spcPts val="0"/>
              </a:spcAft>
              <a:buClr>
                <a:schemeClr val="dk1"/>
              </a:buClr>
              <a:buSzPct val="100000"/>
              <a:buNone/>
            </a:pPr>
            <a:r>
              <a:rPr b="1" lang="en-US" sz="3200"/>
              <a:t>161.8 %</a:t>
            </a:r>
            <a:endParaRPr/>
          </a:p>
          <a:p>
            <a:pPr indent="-171450" lvl="1" marL="514350" rtl="0" algn="ctr">
              <a:lnSpc>
                <a:spcPct val="90000"/>
              </a:lnSpc>
              <a:spcBef>
                <a:spcPts val="844"/>
              </a:spcBef>
              <a:spcAft>
                <a:spcPts val="0"/>
              </a:spcAft>
              <a:buClr>
                <a:schemeClr val="dk1"/>
              </a:buClr>
              <a:buSzPct val="100000"/>
              <a:buNone/>
            </a:pPr>
            <a:r>
              <a:rPr b="1" lang="en-US" sz="3200"/>
              <a:t>200.0 %</a:t>
            </a:r>
            <a:endParaRPr/>
          </a:p>
          <a:p>
            <a:pPr indent="-171450" lvl="1" marL="514350" rtl="0" algn="ctr">
              <a:lnSpc>
                <a:spcPct val="90000"/>
              </a:lnSpc>
              <a:spcBef>
                <a:spcPts val="844"/>
              </a:spcBef>
              <a:spcAft>
                <a:spcPts val="0"/>
              </a:spcAft>
              <a:buClr>
                <a:schemeClr val="dk1"/>
              </a:buClr>
              <a:buSzPct val="100000"/>
              <a:buNone/>
            </a:pPr>
            <a:r>
              <a:rPr b="1" lang="en-US" sz="3200"/>
              <a:t>261.8 %</a:t>
            </a:r>
            <a:endParaRPr/>
          </a:p>
          <a:p>
            <a:pPr indent="-171450" lvl="1" marL="514350" rtl="0" algn="ctr">
              <a:lnSpc>
                <a:spcPct val="90000"/>
              </a:lnSpc>
              <a:spcBef>
                <a:spcPts val="844"/>
              </a:spcBef>
              <a:spcAft>
                <a:spcPts val="0"/>
              </a:spcAft>
              <a:buClr>
                <a:schemeClr val="dk1"/>
              </a:buClr>
              <a:buSzPct val="100000"/>
              <a:buNone/>
            </a:pPr>
            <a:r>
              <a:rPr b="1" lang="en-US" sz="3200"/>
              <a:t>423.6%</a:t>
            </a:r>
            <a:endParaRPr/>
          </a:p>
          <a:p>
            <a:pPr indent="-58102" lvl="0" marL="171450" rtl="0" algn="l">
              <a:lnSpc>
                <a:spcPct val="90000"/>
              </a:lnSpc>
              <a:spcBef>
                <a:spcPts val="750"/>
              </a:spcBef>
              <a:spcAft>
                <a:spcPts val="0"/>
              </a:spcAft>
              <a:buClr>
                <a:schemeClr val="dk1"/>
              </a:buClr>
              <a:buSzPct val="100000"/>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04"/>
          <p:cNvSpPr/>
          <p:nvPr/>
        </p:nvSpPr>
        <p:spPr>
          <a:xfrm>
            <a:off x="685800" y="3352800"/>
            <a:ext cx="1295400" cy="1928812"/>
          </a:xfrm>
          <a:custGeom>
            <a:rect b="b" l="l" r="r" t="t"/>
            <a:pathLst>
              <a:path extrusionOk="0" h="21600" w="18859">
                <a:moveTo>
                  <a:pt x="0" y="21600"/>
                </a:moveTo>
                <a:lnTo>
                  <a:pt x="4273" y="13300"/>
                </a:lnTo>
                <a:lnTo>
                  <a:pt x="6335" y="16600"/>
                </a:lnTo>
                <a:lnTo>
                  <a:pt x="12376" y="4600"/>
                </a:lnTo>
                <a:lnTo>
                  <a:pt x="14733" y="8500"/>
                </a:lnTo>
                <a:lnTo>
                  <a:pt x="18859" y="0"/>
                </a:lnTo>
              </a:path>
            </a:pathLst>
          </a:custGeom>
          <a:noFill/>
          <a:ln cap="flat" cmpd="sng" w="63500">
            <a:solidFill>
              <a:schemeClr val="accent1"/>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grpSp>
        <p:nvGrpSpPr>
          <p:cNvPr id="917" name="Google Shape;917;p104"/>
          <p:cNvGrpSpPr/>
          <p:nvPr/>
        </p:nvGrpSpPr>
        <p:grpSpPr>
          <a:xfrm>
            <a:off x="914401" y="3048000"/>
            <a:ext cx="1170997" cy="2144750"/>
            <a:chOff x="4841556" y="4297552"/>
            <a:chExt cx="1071237" cy="2053833"/>
          </a:xfrm>
        </p:grpSpPr>
        <p:sp>
          <p:nvSpPr>
            <p:cNvPr id="918" name="Google Shape;918;p104"/>
            <p:cNvSpPr/>
            <p:nvPr/>
          </p:nvSpPr>
          <p:spPr>
            <a:xfrm>
              <a:off x="4841556" y="5392099"/>
              <a:ext cx="95319" cy="23578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919" name="Google Shape;919;p104"/>
            <p:cNvSpPr/>
            <p:nvPr/>
          </p:nvSpPr>
          <p:spPr>
            <a:xfrm>
              <a:off x="4980974" y="6115601"/>
              <a:ext cx="95319" cy="23578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920" name="Google Shape;920;p104"/>
            <p:cNvSpPr/>
            <p:nvPr/>
          </p:nvSpPr>
          <p:spPr>
            <a:xfrm>
              <a:off x="5399225" y="4662401"/>
              <a:ext cx="95319" cy="23578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921" name="Google Shape;921;p104"/>
            <p:cNvSpPr/>
            <p:nvPr/>
          </p:nvSpPr>
          <p:spPr>
            <a:xfrm>
              <a:off x="5468933" y="5392099"/>
              <a:ext cx="95319" cy="23578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922" name="Google Shape;922;p104"/>
            <p:cNvSpPr/>
            <p:nvPr/>
          </p:nvSpPr>
          <p:spPr>
            <a:xfrm>
              <a:off x="5817474" y="4297552"/>
              <a:ext cx="95319" cy="23578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grpSp>
      <p:sp>
        <p:nvSpPr>
          <p:cNvPr id="923" name="Google Shape;923;p104"/>
          <p:cNvSpPr/>
          <p:nvPr/>
        </p:nvSpPr>
        <p:spPr>
          <a:xfrm>
            <a:off x="1981200" y="3352800"/>
            <a:ext cx="609600" cy="914400"/>
          </a:xfrm>
          <a:custGeom>
            <a:rect b="b" l="l" r="r" t="t"/>
            <a:pathLst>
              <a:path extrusionOk="0" h="37075" w="30075">
                <a:moveTo>
                  <a:pt x="0" y="0"/>
                </a:moveTo>
                <a:lnTo>
                  <a:pt x="11300" y="26528"/>
                </a:lnTo>
                <a:lnTo>
                  <a:pt x="21975" y="15475"/>
                </a:lnTo>
                <a:lnTo>
                  <a:pt x="30075" y="37075"/>
                </a:lnTo>
              </a:path>
            </a:pathLst>
          </a:custGeom>
          <a:noFill/>
          <a:ln cap="flat" cmpd="sng" w="63500">
            <a:solidFill>
              <a:srgbClr val="FF0000"/>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grpSp>
        <p:nvGrpSpPr>
          <p:cNvPr id="924" name="Google Shape;924;p104"/>
          <p:cNvGrpSpPr/>
          <p:nvPr/>
        </p:nvGrpSpPr>
        <p:grpSpPr>
          <a:xfrm>
            <a:off x="2133600" y="3429000"/>
            <a:ext cx="566204" cy="1160621"/>
            <a:chOff x="6526808" y="4336534"/>
            <a:chExt cx="566204" cy="1160621"/>
          </a:xfrm>
        </p:grpSpPr>
        <p:sp>
          <p:nvSpPr>
            <p:cNvPr id="925" name="Google Shape;925;p104"/>
            <p:cNvSpPr/>
            <p:nvPr/>
          </p:nvSpPr>
          <p:spPr>
            <a:xfrm>
              <a:off x="6526808" y="5007689"/>
              <a:ext cx="118622"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926" name="Google Shape;926;p104"/>
            <p:cNvSpPr/>
            <p:nvPr/>
          </p:nvSpPr>
          <p:spPr>
            <a:xfrm>
              <a:off x="6755408" y="4336534"/>
              <a:ext cx="112210"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B</a:t>
              </a:r>
              <a:endParaRPr b="0" i="0" sz="1400" u="none" cap="none" strike="noStrike">
                <a:solidFill>
                  <a:srgbClr val="000000"/>
                </a:solidFill>
                <a:latin typeface="Arial"/>
                <a:ea typeface="Arial"/>
                <a:cs typeface="Arial"/>
                <a:sym typeface="Arial"/>
              </a:endParaRPr>
            </a:p>
          </p:txBody>
        </p:sp>
        <p:sp>
          <p:nvSpPr>
            <p:cNvPr id="927" name="Google Shape;927;p104"/>
            <p:cNvSpPr/>
            <p:nvPr/>
          </p:nvSpPr>
          <p:spPr>
            <a:xfrm>
              <a:off x="6984008" y="5250934"/>
              <a:ext cx="109004"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C</a:t>
              </a:r>
              <a:endParaRPr b="0" i="0" sz="1400" u="none" cap="none" strike="noStrike">
                <a:solidFill>
                  <a:srgbClr val="000000"/>
                </a:solidFill>
                <a:latin typeface="Arial"/>
                <a:ea typeface="Arial"/>
                <a:cs typeface="Arial"/>
                <a:sym typeface="Arial"/>
              </a:endParaRPr>
            </a:p>
          </p:txBody>
        </p:sp>
      </p:grpSp>
      <p:sp>
        <p:nvSpPr>
          <p:cNvPr id="928" name="Google Shape;928;p104"/>
          <p:cNvSpPr txBox="1"/>
          <p:nvPr/>
        </p:nvSpPr>
        <p:spPr>
          <a:xfrm>
            <a:off x="620948" y="511314"/>
            <a:ext cx="4677884"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Fibonacci projections</a:t>
            </a:r>
            <a:endParaRPr b="0" i="0" sz="1400" u="none" cap="none" strike="noStrike">
              <a:solidFill>
                <a:srgbClr val="000000"/>
              </a:solidFill>
              <a:latin typeface="Arial"/>
              <a:ea typeface="Arial"/>
              <a:cs typeface="Arial"/>
              <a:sym typeface="Arial"/>
            </a:endParaRPr>
          </a:p>
        </p:txBody>
      </p:sp>
      <p:sp>
        <p:nvSpPr>
          <p:cNvPr id="929" name="Google Shape;929;p104"/>
          <p:cNvSpPr txBox="1"/>
          <p:nvPr/>
        </p:nvSpPr>
        <p:spPr>
          <a:xfrm>
            <a:off x="5029200" y="1905000"/>
            <a:ext cx="3288914" cy="156966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a:pPr>
            <a:r>
              <a:rPr b="1" i="0" lang="en-US" sz="2400" u="none" cap="none" strike="noStrike">
                <a:solidFill>
                  <a:schemeClr val="dk1"/>
                </a:solidFill>
                <a:latin typeface="Calibri"/>
                <a:ea typeface="Calibri"/>
                <a:cs typeface="Calibri"/>
                <a:sym typeface="Calibri"/>
              </a:rPr>
              <a:t>Identify a completed</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Calibri"/>
                <a:ea typeface="Calibri"/>
                <a:cs typeface="Calibri"/>
                <a:sym typeface="Calibri"/>
              </a:rPr>
              <a:t>trend</a:t>
            </a:r>
            <a:r>
              <a:rPr b="1" i="0" lang="en-US" sz="2400" u="none" cap="none" strike="noStrike">
                <a:solidFill>
                  <a:schemeClr val="dk1"/>
                </a:solidFill>
                <a:latin typeface="Calibri"/>
                <a:ea typeface="Calibri"/>
                <a:cs typeface="Calibri"/>
                <a:sym typeface="Calibri"/>
              </a:rPr>
              <a:t> &amp; </a:t>
            </a:r>
            <a:r>
              <a:rPr b="1" i="0" lang="en-US" sz="2400" u="none" cap="none" strike="noStrike">
                <a:solidFill>
                  <a:srgbClr val="FF0000"/>
                </a:solidFill>
                <a:latin typeface="Calibri"/>
                <a:ea typeface="Calibri"/>
                <a:cs typeface="Calibri"/>
                <a:sym typeface="Calibri"/>
              </a:rPr>
              <a:t>Correction</a:t>
            </a:r>
            <a:r>
              <a:rPr b="1" i="0" lang="en-US" sz="2400" u="none" cap="none" strike="noStrike">
                <a:solidFill>
                  <a:schemeClr val="dk1"/>
                </a:solidFill>
                <a:latin typeface="Calibri"/>
                <a:ea typeface="Calibri"/>
                <a:cs typeface="Calibri"/>
                <a:sym typeface="Calibri"/>
              </a:rPr>
              <a:t> &amp;</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anticipate a new 5-wave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trend.</a:t>
            </a:r>
            <a:endParaRPr b="0" i="0" sz="1400" u="none" cap="none" strike="noStrike">
              <a:solidFill>
                <a:srgbClr val="000000"/>
              </a:solidFill>
              <a:latin typeface="Arial"/>
              <a:ea typeface="Arial"/>
              <a:cs typeface="Arial"/>
              <a:sym typeface="Arial"/>
            </a:endParaRPr>
          </a:p>
        </p:txBody>
      </p:sp>
      <p:sp>
        <p:nvSpPr>
          <p:cNvPr id="930" name="Google Shape;930;p104"/>
          <p:cNvSpPr txBox="1"/>
          <p:nvPr/>
        </p:nvSpPr>
        <p:spPr>
          <a:xfrm>
            <a:off x="4953000" y="1447800"/>
            <a:ext cx="3072636" cy="52322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projections  for Exit</a:t>
            </a:r>
            <a:endParaRPr b="0" i="0" sz="1400" u="none" cap="none" strike="noStrike">
              <a:solidFill>
                <a:srgbClr val="000000"/>
              </a:solidFill>
              <a:latin typeface="Arial"/>
              <a:ea typeface="Arial"/>
              <a:cs typeface="Arial"/>
              <a:sym typeface="Arial"/>
            </a:endParaRPr>
          </a:p>
        </p:txBody>
      </p:sp>
      <p:sp>
        <p:nvSpPr>
          <p:cNvPr id="931" name="Google Shape;931;p104"/>
          <p:cNvSpPr txBox="1"/>
          <p:nvPr/>
        </p:nvSpPr>
        <p:spPr>
          <a:xfrm>
            <a:off x="5029200" y="3505200"/>
            <a:ext cx="3445495" cy="1200329"/>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startAt="2"/>
            </a:pPr>
            <a:r>
              <a:rPr b="1" i="0" lang="en-US" sz="2400" u="none" cap="none" strike="noStrike">
                <a:solidFill>
                  <a:schemeClr val="dk1"/>
                </a:solidFill>
                <a:latin typeface="Calibri"/>
                <a:ea typeface="Calibri"/>
                <a:cs typeface="Calibri"/>
                <a:sym typeface="Calibri"/>
              </a:rPr>
              <a:t>Measure (click) the 3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end points of the </a:t>
            </a:r>
            <a:r>
              <a:rPr b="1" i="0" lang="en-US" sz="2400" u="none" cap="none" strike="noStrike">
                <a:solidFill>
                  <a:schemeClr val="accent1"/>
                </a:solidFill>
                <a:latin typeface="Calibri"/>
                <a:ea typeface="Calibri"/>
                <a:cs typeface="Calibri"/>
                <a:sym typeface="Calibri"/>
              </a:rPr>
              <a:t>trend</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&amp; </a:t>
            </a:r>
            <a:r>
              <a:rPr b="1" i="0" lang="en-US" sz="2400" u="none" cap="none" strike="noStrike">
                <a:solidFill>
                  <a:srgbClr val="FF0000"/>
                </a:solidFill>
                <a:latin typeface="Calibri"/>
                <a:ea typeface="Calibri"/>
                <a:cs typeface="Calibri"/>
                <a:sym typeface="Calibri"/>
              </a:rPr>
              <a:t>Corrective</a:t>
            </a:r>
            <a:r>
              <a:rPr b="1" i="0" lang="en-US" sz="2400" u="none" cap="none" strike="noStrike">
                <a:solidFill>
                  <a:schemeClr val="dk1"/>
                </a:solidFill>
                <a:latin typeface="Calibri"/>
                <a:ea typeface="Calibri"/>
                <a:cs typeface="Calibri"/>
                <a:sym typeface="Calibri"/>
              </a:rPr>
              <a:t> Wave.</a:t>
            </a:r>
            <a:endParaRPr b="0" i="0" sz="1400" u="none" cap="none" strike="noStrike">
              <a:solidFill>
                <a:srgbClr val="000000"/>
              </a:solidFill>
              <a:latin typeface="Arial"/>
              <a:ea typeface="Arial"/>
              <a:cs typeface="Arial"/>
              <a:sym typeface="Arial"/>
            </a:endParaRPr>
          </a:p>
        </p:txBody>
      </p:sp>
      <p:sp>
        <p:nvSpPr>
          <p:cNvPr id="932" name="Google Shape;932;p104"/>
          <p:cNvSpPr txBox="1"/>
          <p:nvPr/>
        </p:nvSpPr>
        <p:spPr>
          <a:xfrm>
            <a:off x="5029200" y="4724400"/>
            <a:ext cx="3464538" cy="1200329"/>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startAt="3"/>
            </a:pPr>
            <a:r>
              <a:rPr b="1" i="0" lang="en-US" sz="2400" u="none" cap="none" strike="noStrike">
                <a:solidFill>
                  <a:schemeClr val="dk1"/>
                </a:solidFill>
                <a:latin typeface="Calibri"/>
                <a:ea typeface="Calibri"/>
                <a:cs typeface="Calibri"/>
                <a:sym typeface="Calibri"/>
              </a:rPr>
              <a:t>Watch for the end of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the </a:t>
            </a:r>
            <a:r>
              <a:rPr b="1" i="0" lang="en-US" sz="2400" u="none" cap="none" strike="noStrike">
                <a:solidFill>
                  <a:schemeClr val="accent1"/>
                </a:solidFill>
                <a:latin typeface="Calibri"/>
                <a:ea typeface="Calibri"/>
                <a:cs typeface="Calibri"/>
                <a:sym typeface="Calibri"/>
              </a:rPr>
              <a:t>trend</a:t>
            </a:r>
            <a:r>
              <a:rPr b="1" i="0" lang="en-US" sz="2400" u="none" cap="none" strike="noStrike">
                <a:solidFill>
                  <a:schemeClr val="dk1"/>
                </a:solidFill>
                <a:latin typeface="Calibri"/>
                <a:ea typeface="Calibri"/>
                <a:cs typeface="Calibri"/>
                <a:sym typeface="Calibri"/>
              </a:rPr>
              <a:t> wave at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projections ratios for exit.</a:t>
            </a:r>
            <a:endParaRPr b="0" i="0" sz="1400" u="none" cap="none" strike="noStrike">
              <a:solidFill>
                <a:srgbClr val="000000"/>
              </a:solidFill>
              <a:latin typeface="Arial"/>
              <a:ea typeface="Arial"/>
              <a:cs typeface="Arial"/>
              <a:sym typeface="Arial"/>
            </a:endParaRPr>
          </a:p>
        </p:txBody>
      </p:sp>
      <p:sp>
        <p:nvSpPr>
          <p:cNvPr id="933" name="Google Shape;933;p104"/>
          <p:cNvSpPr/>
          <p:nvPr/>
        </p:nvSpPr>
        <p:spPr>
          <a:xfrm>
            <a:off x="2667000" y="1752600"/>
            <a:ext cx="1219200" cy="2462267"/>
          </a:xfrm>
          <a:custGeom>
            <a:rect b="b" l="l" r="r" t="t"/>
            <a:pathLst>
              <a:path extrusionOk="0" h="20992" w="17602">
                <a:moveTo>
                  <a:pt x="0" y="20992"/>
                </a:moveTo>
                <a:lnTo>
                  <a:pt x="4273" y="12692"/>
                </a:lnTo>
                <a:lnTo>
                  <a:pt x="6335" y="15992"/>
                </a:lnTo>
                <a:lnTo>
                  <a:pt x="12376" y="3992"/>
                </a:lnTo>
                <a:lnTo>
                  <a:pt x="14733" y="7892"/>
                </a:lnTo>
                <a:lnTo>
                  <a:pt x="17602" y="0"/>
                </a:lnTo>
              </a:path>
            </a:pathLst>
          </a:custGeom>
          <a:noFill/>
          <a:ln cap="flat" cmpd="sng" w="63500">
            <a:solidFill>
              <a:srgbClr val="001445"/>
            </a:solidFill>
            <a:prstDash val="dot"/>
            <a:miter lim="800000"/>
            <a:headEnd len="sm" w="sm" type="none"/>
            <a:tailEnd len="med" w="med" type="triangl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cxnSp>
        <p:nvCxnSpPr>
          <p:cNvPr id="934" name="Google Shape;934;p104"/>
          <p:cNvCxnSpPr/>
          <p:nvPr/>
        </p:nvCxnSpPr>
        <p:spPr>
          <a:xfrm>
            <a:off x="533400" y="3352800"/>
            <a:ext cx="2133600" cy="0"/>
          </a:xfrm>
          <a:prstGeom prst="straightConnector1">
            <a:avLst/>
          </a:prstGeom>
          <a:noFill/>
          <a:ln cap="flat" cmpd="sng" w="31750">
            <a:solidFill>
              <a:schemeClr val="dk1"/>
            </a:solidFill>
            <a:prstDash val="solid"/>
            <a:miter lim="800000"/>
            <a:headEnd len="sm" w="sm" type="none"/>
            <a:tailEnd len="sm" w="sm" type="none"/>
          </a:ln>
        </p:spPr>
      </p:cxnSp>
      <p:cxnSp>
        <p:nvCxnSpPr>
          <p:cNvPr id="935" name="Google Shape;935;p104"/>
          <p:cNvCxnSpPr/>
          <p:nvPr/>
        </p:nvCxnSpPr>
        <p:spPr>
          <a:xfrm>
            <a:off x="2590800" y="4267200"/>
            <a:ext cx="1524000" cy="0"/>
          </a:xfrm>
          <a:prstGeom prst="straightConnector1">
            <a:avLst/>
          </a:prstGeom>
          <a:noFill/>
          <a:ln cap="flat" cmpd="sng" w="31750">
            <a:solidFill>
              <a:schemeClr val="dk1"/>
            </a:solidFill>
            <a:prstDash val="solid"/>
            <a:miter lim="800000"/>
            <a:headEnd len="sm" w="sm" type="none"/>
            <a:tailEnd len="sm" w="sm" type="none"/>
          </a:ln>
        </p:spPr>
      </p:cxnSp>
      <p:sp>
        <p:nvSpPr>
          <p:cNvPr id="936" name="Google Shape;936;p104"/>
          <p:cNvSpPr/>
          <p:nvPr/>
        </p:nvSpPr>
        <p:spPr>
          <a:xfrm>
            <a:off x="609600" y="5105400"/>
            <a:ext cx="304800" cy="304800"/>
          </a:xfrm>
          <a:prstGeom prst="ellipse">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7" name="Google Shape;937;p104"/>
          <p:cNvSpPr/>
          <p:nvPr/>
        </p:nvSpPr>
        <p:spPr>
          <a:xfrm>
            <a:off x="914400" y="5410200"/>
            <a:ext cx="543418"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Click 1</a:t>
            </a:r>
            <a:endParaRPr b="0" i="0" sz="1400" u="none" cap="none" strike="noStrike">
              <a:solidFill>
                <a:srgbClr val="000000"/>
              </a:solidFill>
              <a:latin typeface="Arial"/>
              <a:ea typeface="Arial"/>
              <a:cs typeface="Arial"/>
              <a:sym typeface="Arial"/>
            </a:endParaRPr>
          </a:p>
        </p:txBody>
      </p:sp>
      <p:sp>
        <p:nvSpPr>
          <p:cNvPr id="938" name="Google Shape;938;p104"/>
          <p:cNvSpPr/>
          <p:nvPr/>
        </p:nvSpPr>
        <p:spPr>
          <a:xfrm>
            <a:off x="1828800" y="3276600"/>
            <a:ext cx="304800" cy="304800"/>
          </a:xfrm>
          <a:prstGeom prst="ellipse">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9" name="Google Shape;939;p104"/>
          <p:cNvSpPr/>
          <p:nvPr/>
        </p:nvSpPr>
        <p:spPr>
          <a:xfrm>
            <a:off x="2133600" y="3048000"/>
            <a:ext cx="543418"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Click 2</a:t>
            </a:r>
            <a:endParaRPr b="0" i="0" sz="1400" u="none" cap="none" strike="noStrike">
              <a:solidFill>
                <a:srgbClr val="000000"/>
              </a:solidFill>
              <a:latin typeface="Arial"/>
              <a:ea typeface="Arial"/>
              <a:cs typeface="Arial"/>
              <a:sym typeface="Arial"/>
            </a:endParaRPr>
          </a:p>
        </p:txBody>
      </p:sp>
      <p:sp>
        <p:nvSpPr>
          <p:cNvPr id="940" name="Google Shape;940;p104"/>
          <p:cNvSpPr/>
          <p:nvPr/>
        </p:nvSpPr>
        <p:spPr>
          <a:xfrm>
            <a:off x="2438400" y="4038600"/>
            <a:ext cx="304800" cy="304800"/>
          </a:xfrm>
          <a:prstGeom prst="ellipse">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1" name="Google Shape;941;p104"/>
          <p:cNvSpPr/>
          <p:nvPr/>
        </p:nvSpPr>
        <p:spPr>
          <a:xfrm>
            <a:off x="2819400" y="3962400"/>
            <a:ext cx="543418"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Click 3</a:t>
            </a:r>
            <a:endParaRPr b="0" i="0" sz="1400" u="none" cap="none" strike="noStrike">
              <a:solidFill>
                <a:srgbClr val="000000"/>
              </a:solidFill>
              <a:latin typeface="Arial"/>
              <a:ea typeface="Arial"/>
              <a:cs typeface="Arial"/>
              <a:sym typeface="Arial"/>
            </a:endParaRPr>
          </a:p>
        </p:txBody>
      </p:sp>
      <p:cxnSp>
        <p:nvCxnSpPr>
          <p:cNvPr id="942" name="Google Shape;942;p104"/>
          <p:cNvCxnSpPr/>
          <p:nvPr/>
        </p:nvCxnSpPr>
        <p:spPr>
          <a:xfrm>
            <a:off x="533400" y="5334000"/>
            <a:ext cx="2133600" cy="0"/>
          </a:xfrm>
          <a:prstGeom prst="straightConnector1">
            <a:avLst/>
          </a:prstGeom>
          <a:noFill/>
          <a:ln cap="flat" cmpd="sng" w="31750">
            <a:solidFill>
              <a:schemeClr val="dk1"/>
            </a:solidFill>
            <a:prstDash val="solid"/>
            <a:miter lim="800000"/>
            <a:headEnd len="sm" w="sm" type="none"/>
            <a:tailEnd len="sm" w="sm" type="none"/>
          </a:ln>
        </p:spPr>
      </p:cxnSp>
      <p:cxnSp>
        <p:nvCxnSpPr>
          <p:cNvPr id="943" name="Google Shape;943;p104"/>
          <p:cNvCxnSpPr/>
          <p:nvPr/>
        </p:nvCxnSpPr>
        <p:spPr>
          <a:xfrm>
            <a:off x="2667000" y="3124200"/>
            <a:ext cx="1524000" cy="0"/>
          </a:xfrm>
          <a:prstGeom prst="straightConnector1">
            <a:avLst/>
          </a:prstGeom>
          <a:noFill/>
          <a:ln cap="flat" cmpd="sng" w="31750">
            <a:solidFill>
              <a:schemeClr val="dk1"/>
            </a:solidFill>
            <a:prstDash val="solid"/>
            <a:miter lim="800000"/>
            <a:headEnd len="sm" w="sm" type="none"/>
            <a:tailEnd len="sm" w="sm" type="none"/>
          </a:ln>
        </p:spPr>
      </p:cxnSp>
      <p:cxnSp>
        <p:nvCxnSpPr>
          <p:cNvPr id="944" name="Google Shape;944;p104"/>
          <p:cNvCxnSpPr/>
          <p:nvPr/>
        </p:nvCxnSpPr>
        <p:spPr>
          <a:xfrm>
            <a:off x="2667000" y="1752600"/>
            <a:ext cx="1524000" cy="0"/>
          </a:xfrm>
          <a:prstGeom prst="straightConnector1">
            <a:avLst/>
          </a:prstGeom>
          <a:noFill/>
          <a:ln cap="flat" cmpd="sng" w="31750">
            <a:solidFill>
              <a:schemeClr val="dk1"/>
            </a:solidFill>
            <a:prstDash val="solid"/>
            <a:miter lim="800000"/>
            <a:headEnd len="sm" w="sm" type="none"/>
            <a:tailEnd len="sm" w="sm" type="none"/>
          </a:ln>
        </p:spPr>
      </p:cxnSp>
      <p:cxnSp>
        <p:nvCxnSpPr>
          <p:cNvPr id="945" name="Google Shape;945;p104"/>
          <p:cNvCxnSpPr/>
          <p:nvPr/>
        </p:nvCxnSpPr>
        <p:spPr>
          <a:xfrm>
            <a:off x="2667000" y="2438400"/>
            <a:ext cx="1524000" cy="0"/>
          </a:xfrm>
          <a:prstGeom prst="straightConnector1">
            <a:avLst/>
          </a:prstGeom>
          <a:noFill/>
          <a:ln cap="flat" cmpd="sng" w="31750">
            <a:solidFill>
              <a:schemeClr val="dk1"/>
            </a:solidFill>
            <a:prstDash val="solid"/>
            <a:miter lim="800000"/>
            <a:headEnd len="sm" w="sm" type="none"/>
            <a:tailEnd len="sm" w="sm" type="none"/>
          </a:ln>
        </p:spPr>
      </p:cxnSp>
      <p:sp>
        <p:nvSpPr>
          <p:cNvPr id="946" name="Google Shape;946;p104"/>
          <p:cNvSpPr txBox="1"/>
          <p:nvPr/>
        </p:nvSpPr>
        <p:spPr>
          <a:xfrm>
            <a:off x="3810000" y="3886200"/>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0.000</a:t>
            </a:r>
            <a:endParaRPr b="0" i="0" sz="1400" u="none" cap="none" strike="noStrike">
              <a:solidFill>
                <a:srgbClr val="000000"/>
              </a:solidFill>
              <a:latin typeface="Arial"/>
              <a:ea typeface="Arial"/>
              <a:cs typeface="Arial"/>
              <a:sym typeface="Arial"/>
            </a:endParaRPr>
          </a:p>
        </p:txBody>
      </p:sp>
      <p:sp>
        <p:nvSpPr>
          <p:cNvPr id="947" name="Google Shape;947;p104"/>
          <p:cNvSpPr txBox="1"/>
          <p:nvPr/>
        </p:nvSpPr>
        <p:spPr>
          <a:xfrm>
            <a:off x="3810000" y="2743200"/>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0.618</a:t>
            </a:r>
            <a:endParaRPr b="0" i="0" sz="1400" u="none" cap="none" strike="noStrike">
              <a:solidFill>
                <a:srgbClr val="000000"/>
              </a:solidFill>
              <a:latin typeface="Arial"/>
              <a:ea typeface="Arial"/>
              <a:cs typeface="Arial"/>
              <a:sym typeface="Arial"/>
            </a:endParaRPr>
          </a:p>
        </p:txBody>
      </p:sp>
      <p:sp>
        <p:nvSpPr>
          <p:cNvPr id="948" name="Google Shape;948;p104"/>
          <p:cNvSpPr txBox="1"/>
          <p:nvPr/>
        </p:nvSpPr>
        <p:spPr>
          <a:xfrm>
            <a:off x="3810000" y="2057400"/>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1.000</a:t>
            </a:r>
            <a:endParaRPr b="0" i="0" sz="1400" u="none" cap="none" strike="noStrike">
              <a:solidFill>
                <a:srgbClr val="000000"/>
              </a:solidFill>
              <a:latin typeface="Arial"/>
              <a:ea typeface="Arial"/>
              <a:cs typeface="Arial"/>
              <a:sym typeface="Arial"/>
            </a:endParaRPr>
          </a:p>
        </p:txBody>
      </p:sp>
      <p:sp>
        <p:nvSpPr>
          <p:cNvPr id="949" name="Google Shape;949;p104"/>
          <p:cNvSpPr txBox="1"/>
          <p:nvPr/>
        </p:nvSpPr>
        <p:spPr>
          <a:xfrm>
            <a:off x="3810000" y="1371600"/>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1.618</a:t>
            </a:r>
            <a:endParaRPr b="0" i="0" sz="1400" u="none" cap="none" strike="noStrike">
              <a:solidFill>
                <a:srgbClr val="000000"/>
              </a:solidFill>
              <a:latin typeface="Arial"/>
              <a:ea typeface="Arial"/>
              <a:cs typeface="Arial"/>
              <a:sym typeface="Arial"/>
            </a:endParaRPr>
          </a:p>
        </p:txBody>
      </p:sp>
      <p:sp>
        <p:nvSpPr>
          <p:cNvPr id="950" name="Google Shape;950;p104"/>
          <p:cNvSpPr/>
          <p:nvPr/>
        </p:nvSpPr>
        <p:spPr>
          <a:xfrm>
            <a:off x="2667000" y="1752600"/>
            <a:ext cx="1219200" cy="2462267"/>
          </a:xfrm>
          <a:custGeom>
            <a:rect b="b" l="l" r="r" t="t"/>
            <a:pathLst>
              <a:path extrusionOk="0" h="20992" w="17602">
                <a:moveTo>
                  <a:pt x="0" y="20992"/>
                </a:moveTo>
                <a:lnTo>
                  <a:pt x="4273" y="12692"/>
                </a:lnTo>
                <a:lnTo>
                  <a:pt x="6335" y="15992"/>
                </a:lnTo>
                <a:lnTo>
                  <a:pt x="12376" y="3992"/>
                </a:lnTo>
                <a:lnTo>
                  <a:pt x="14733" y="7892"/>
                </a:lnTo>
                <a:lnTo>
                  <a:pt x="17602" y="0"/>
                </a:lnTo>
              </a:path>
            </a:pathLst>
          </a:custGeom>
          <a:noFill/>
          <a:ln cap="flat" cmpd="sng" w="63500">
            <a:solidFill>
              <a:srgbClr val="001445"/>
            </a:solidFill>
            <a:prstDash val="solid"/>
            <a:miter lim="800000"/>
            <a:headEnd len="sm" w="sm" type="none"/>
            <a:tailEnd len="med" w="med" type="triangl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31"/>
                                        </p:tgtEl>
                                        <p:attrNameLst>
                                          <p:attrName>style.visibility</p:attrName>
                                        </p:attrNameLst>
                                      </p:cBhvr>
                                      <p:to>
                                        <p:strVal val="visible"/>
                                      </p:to>
                                    </p:set>
                                    <p:anim calcmode="lin" valueType="num">
                                      <p:cBhvr additive="base">
                                        <p:cTn dur="500"/>
                                        <p:tgtEl>
                                          <p:spTgt spid="931"/>
                                        </p:tgtEl>
                                        <p:attrNameLst>
                                          <p:attrName>ppt_w</p:attrName>
                                        </p:attrNameLst>
                                      </p:cBhvr>
                                      <p:tavLst>
                                        <p:tav fmla="" tm="0">
                                          <p:val>
                                            <p:strVal val="0"/>
                                          </p:val>
                                        </p:tav>
                                        <p:tav fmla="" tm="100000">
                                          <p:val>
                                            <p:strVal val="#ppt_w"/>
                                          </p:val>
                                        </p:tav>
                                      </p:tavLst>
                                    </p:anim>
                                    <p:anim calcmode="lin" valueType="num">
                                      <p:cBhvr additive="base">
                                        <p:cTn dur="500"/>
                                        <p:tgtEl>
                                          <p:spTgt spid="931"/>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500"/>
                                        <p:tgtEl>
                                          <p:spTgt spid="934"/>
                                        </p:tgtEl>
                                      </p:cBhvr>
                                    </p:animEffect>
                                  </p:childTnLst>
                                </p:cTn>
                              </p:par>
                              <p:par>
                                <p:cTn fill="hold" nodeType="with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500"/>
                                        <p:tgtEl>
                                          <p:spTgt spid="942"/>
                                        </p:tgtEl>
                                      </p:cBhvr>
                                    </p:animEffect>
                                  </p:childTnLst>
                                </p:cTn>
                              </p:par>
                              <p:par>
                                <p:cTn fill="hold" nodeType="with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500"/>
                                        <p:tgtEl>
                                          <p:spTgt spid="9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par>
                                <p:cTn fill="hold" nodeType="with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500"/>
                                        <p:tgtEl>
                                          <p:spTgt spid="9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9"/>
                                        </p:tgtEl>
                                        <p:attrNameLst>
                                          <p:attrName>style.visibility</p:attrName>
                                        </p:attrNameLst>
                                      </p:cBhvr>
                                      <p:to>
                                        <p:strVal val="visible"/>
                                      </p:to>
                                    </p:set>
                                    <p:animEffect filter="fade" transition="in">
                                      <p:cBhvr>
                                        <p:cTn dur="500"/>
                                        <p:tgtEl>
                                          <p:spTgt spid="939"/>
                                        </p:tgtEl>
                                      </p:cBhvr>
                                    </p:animEffect>
                                  </p:childTnLst>
                                </p:cTn>
                              </p:par>
                              <p:par>
                                <p:cTn fill="hold" nodeType="with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500"/>
                                        <p:tgtEl>
                                          <p:spTgt spid="9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
                                        <p:tgtEl>
                                          <p:spTgt spid="941"/>
                                        </p:tgtEl>
                                      </p:cBhvr>
                                    </p:animEffect>
                                  </p:childTnLst>
                                </p:cTn>
                              </p:par>
                              <p:par>
                                <p:cTn fill="hold" nodeType="with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500"/>
                                        <p:tgtEl>
                                          <p:spTgt spid="9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939"/>
                                        </p:tgtEl>
                                        <p:attrNameLst>
                                          <p:attrName>ppt_w</p:attrName>
                                        </p:attrNameLst>
                                      </p:cBhvr>
                                      <p:tavLst>
                                        <p:tav fmla="" tm="0">
                                          <p:val>
                                            <p:strVal val="#ppt_w"/>
                                          </p:val>
                                        </p:tav>
                                        <p:tav fmla="" tm="100000">
                                          <p:val>
                                            <p:strVal val="0"/>
                                          </p:val>
                                        </p:tav>
                                      </p:tavLst>
                                    </p:anim>
                                    <p:anim calcmode="lin" valueType="num">
                                      <p:cBhvr additive="base">
                                        <p:cTn dur="500"/>
                                        <p:tgtEl>
                                          <p:spTgt spid="939"/>
                                        </p:tgtEl>
                                        <p:attrNameLst>
                                          <p:attrName>ppt_h</p:attrName>
                                        </p:attrNameLst>
                                      </p:cBhvr>
                                      <p:tavLst>
                                        <p:tav fmla="" tm="0">
                                          <p:val>
                                            <p:strVal val="#ppt_h"/>
                                          </p:val>
                                        </p:tav>
                                        <p:tav fmla="" tm="100000">
                                          <p:val>
                                            <p:strVal val="0"/>
                                          </p:val>
                                        </p:tav>
                                      </p:tavLst>
                                    </p:anim>
                                    <p:set>
                                      <p:cBhvr>
                                        <p:cTn dur="1" fill="hold">
                                          <p:stCondLst>
                                            <p:cond delay="500"/>
                                          </p:stCondLst>
                                        </p:cTn>
                                        <p:tgtEl>
                                          <p:spTgt spid="939"/>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938"/>
                                        </p:tgtEl>
                                        <p:attrNameLst>
                                          <p:attrName>ppt_w</p:attrName>
                                        </p:attrNameLst>
                                      </p:cBhvr>
                                      <p:tavLst>
                                        <p:tav fmla="" tm="0">
                                          <p:val>
                                            <p:strVal val="#ppt_w"/>
                                          </p:val>
                                        </p:tav>
                                        <p:tav fmla="" tm="100000">
                                          <p:val>
                                            <p:strVal val="0"/>
                                          </p:val>
                                        </p:tav>
                                      </p:tavLst>
                                    </p:anim>
                                    <p:anim calcmode="lin" valueType="num">
                                      <p:cBhvr additive="base">
                                        <p:cTn dur="500"/>
                                        <p:tgtEl>
                                          <p:spTgt spid="938"/>
                                        </p:tgtEl>
                                        <p:attrNameLst>
                                          <p:attrName>ppt_h</p:attrName>
                                        </p:attrNameLst>
                                      </p:cBhvr>
                                      <p:tavLst>
                                        <p:tav fmla="" tm="0">
                                          <p:val>
                                            <p:strVal val="#ppt_h"/>
                                          </p:val>
                                        </p:tav>
                                        <p:tav fmla="" tm="100000">
                                          <p:val>
                                            <p:strVal val="0"/>
                                          </p:val>
                                        </p:tav>
                                      </p:tavLst>
                                    </p:anim>
                                    <p:set>
                                      <p:cBhvr>
                                        <p:cTn dur="1" fill="hold">
                                          <p:stCondLst>
                                            <p:cond delay="500"/>
                                          </p:stCondLst>
                                        </p:cTn>
                                        <p:tgtEl>
                                          <p:spTgt spid="938"/>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936"/>
                                        </p:tgtEl>
                                        <p:attrNameLst>
                                          <p:attrName>ppt_w</p:attrName>
                                        </p:attrNameLst>
                                      </p:cBhvr>
                                      <p:tavLst>
                                        <p:tav fmla="" tm="0">
                                          <p:val>
                                            <p:strVal val="#ppt_w"/>
                                          </p:val>
                                        </p:tav>
                                        <p:tav fmla="" tm="100000">
                                          <p:val>
                                            <p:strVal val="0"/>
                                          </p:val>
                                        </p:tav>
                                      </p:tavLst>
                                    </p:anim>
                                    <p:anim calcmode="lin" valueType="num">
                                      <p:cBhvr additive="base">
                                        <p:cTn dur="500"/>
                                        <p:tgtEl>
                                          <p:spTgt spid="936"/>
                                        </p:tgtEl>
                                        <p:attrNameLst>
                                          <p:attrName>ppt_h</p:attrName>
                                        </p:attrNameLst>
                                      </p:cBhvr>
                                      <p:tavLst>
                                        <p:tav fmla="" tm="0">
                                          <p:val>
                                            <p:strVal val="#ppt_h"/>
                                          </p:val>
                                        </p:tav>
                                        <p:tav fmla="" tm="100000">
                                          <p:val>
                                            <p:strVal val="0"/>
                                          </p:val>
                                        </p:tav>
                                      </p:tavLst>
                                    </p:anim>
                                    <p:set>
                                      <p:cBhvr>
                                        <p:cTn dur="1" fill="hold">
                                          <p:stCondLst>
                                            <p:cond delay="500"/>
                                          </p:stCondLst>
                                        </p:cTn>
                                        <p:tgtEl>
                                          <p:spTgt spid="936"/>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940"/>
                                        </p:tgtEl>
                                        <p:attrNameLst>
                                          <p:attrName>ppt_w</p:attrName>
                                        </p:attrNameLst>
                                      </p:cBhvr>
                                      <p:tavLst>
                                        <p:tav fmla="" tm="0">
                                          <p:val>
                                            <p:strVal val="#ppt_w"/>
                                          </p:val>
                                        </p:tav>
                                        <p:tav fmla="" tm="100000">
                                          <p:val>
                                            <p:strVal val="0"/>
                                          </p:val>
                                        </p:tav>
                                      </p:tavLst>
                                    </p:anim>
                                    <p:anim calcmode="lin" valueType="num">
                                      <p:cBhvr additive="base">
                                        <p:cTn dur="500"/>
                                        <p:tgtEl>
                                          <p:spTgt spid="940"/>
                                        </p:tgtEl>
                                        <p:attrNameLst>
                                          <p:attrName>ppt_h</p:attrName>
                                        </p:attrNameLst>
                                      </p:cBhvr>
                                      <p:tavLst>
                                        <p:tav fmla="" tm="0">
                                          <p:val>
                                            <p:strVal val="#ppt_h"/>
                                          </p:val>
                                        </p:tav>
                                        <p:tav fmla="" tm="100000">
                                          <p:val>
                                            <p:strVal val="0"/>
                                          </p:val>
                                        </p:tav>
                                      </p:tavLst>
                                    </p:anim>
                                    <p:set>
                                      <p:cBhvr>
                                        <p:cTn dur="1" fill="hold">
                                          <p:stCondLst>
                                            <p:cond delay="500"/>
                                          </p:stCondLst>
                                        </p:cTn>
                                        <p:tgtEl>
                                          <p:spTgt spid="940"/>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941"/>
                                        </p:tgtEl>
                                        <p:attrNameLst>
                                          <p:attrName>ppt_w</p:attrName>
                                        </p:attrNameLst>
                                      </p:cBhvr>
                                      <p:tavLst>
                                        <p:tav fmla="" tm="0">
                                          <p:val>
                                            <p:strVal val="#ppt_w"/>
                                          </p:val>
                                        </p:tav>
                                        <p:tav fmla="" tm="100000">
                                          <p:val>
                                            <p:strVal val="0"/>
                                          </p:val>
                                        </p:tav>
                                      </p:tavLst>
                                    </p:anim>
                                    <p:anim calcmode="lin" valueType="num">
                                      <p:cBhvr additive="base">
                                        <p:cTn dur="500"/>
                                        <p:tgtEl>
                                          <p:spTgt spid="941"/>
                                        </p:tgtEl>
                                        <p:attrNameLst>
                                          <p:attrName>ppt_h</p:attrName>
                                        </p:attrNameLst>
                                      </p:cBhvr>
                                      <p:tavLst>
                                        <p:tav fmla="" tm="0">
                                          <p:val>
                                            <p:strVal val="#ppt_h"/>
                                          </p:val>
                                        </p:tav>
                                        <p:tav fmla="" tm="100000">
                                          <p:val>
                                            <p:strVal val="0"/>
                                          </p:val>
                                        </p:tav>
                                      </p:tavLst>
                                    </p:anim>
                                    <p:set>
                                      <p:cBhvr>
                                        <p:cTn dur="1" fill="hold">
                                          <p:stCondLst>
                                            <p:cond delay="500"/>
                                          </p:stCondLst>
                                        </p:cTn>
                                        <p:tgtEl>
                                          <p:spTgt spid="94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500"/>
                                        <p:tgtEl>
                                          <p:spTgt spid="9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500"/>
                                        <p:tgtEl>
                                          <p:spTgt spid="94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500"/>
                                        <p:tgtEl>
                                          <p:spTgt spid="943"/>
                                        </p:tgtEl>
                                      </p:cBhvr>
                                    </p:animEffect>
                                  </p:childTnLst>
                                </p:cTn>
                              </p:par>
                              <p:par>
                                <p:cTn fill="hold" nodeType="withEffect" presetClass="entr" presetID="10" presetSubtype="0">
                                  <p:stCondLst>
                                    <p:cond delay="0"/>
                                  </p:stCondLst>
                                  <p:childTnLst>
                                    <p:set>
                                      <p:cBhvr>
                                        <p:cTn dur="1" fill="hold">
                                          <p:stCondLst>
                                            <p:cond delay="0"/>
                                          </p:stCondLst>
                                        </p:cTn>
                                        <p:tgtEl>
                                          <p:spTgt spid="947"/>
                                        </p:tgtEl>
                                        <p:attrNameLst>
                                          <p:attrName>style.visibility</p:attrName>
                                        </p:attrNameLst>
                                      </p:cBhvr>
                                      <p:to>
                                        <p:strVal val="visible"/>
                                      </p:to>
                                    </p:set>
                                    <p:animEffect filter="fade" transition="in">
                                      <p:cBhvr>
                                        <p:cTn dur="500"/>
                                        <p:tgtEl>
                                          <p:spTgt spid="94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par>
                                <p:cTn fill="hold" nodeType="withEffect" presetClass="entr" presetID="23" presetSubtype="16">
                                  <p:stCondLst>
                                    <p:cond delay="0"/>
                                  </p:stCondLst>
                                  <p:childTnLst>
                                    <p:set>
                                      <p:cBhvr>
                                        <p:cTn dur="1" fill="hold">
                                          <p:stCondLst>
                                            <p:cond delay="0"/>
                                          </p:stCondLst>
                                        </p:cTn>
                                        <p:tgtEl>
                                          <p:spTgt spid="948"/>
                                        </p:tgtEl>
                                        <p:attrNameLst>
                                          <p:attrName>style.visibility</p:attrName>
                                        </p:attrNameLst>
                                      </p:cBhvr>
                                      <p:to>
                                        <p:strVal val="visible"/>
                                      </p:to>
                                    </p:set>
                                    <p:anim calcmode="lin" valueType="num">
                                      <p:cBhvr additive="base">
                                        <p:cTn dur="500"/>
                                        <p:tgtEl>
                                          <p:spTgt spid="948"/>
                                        </p:tgtEl>
                                        <p:attrNameLst>
                                          <p:attrName>ppt_w</p:attrName>
                                        </p:attrNameLst>
                                      </p:cBhvr>
                                      <p:tavLst>
                                        <p:tav fmla="" tm="0">
                                          <p:val>
                                            <p:strVal val="0"/>
                                          </p:val>
                                        </p:tav>
                                        <p:tav fmla="" tm="100000">
                                          <p:val>
                                            <p:strVal val="#ppt_w"/>
                                          </p:val>
                                        </p:tav>
                                      </p:tavLst>
                                    </p:anim>
                                    <p:anim calcmode="lin" valueType="num">
                                      <p:cBhvr additive="base">
                                        <p:cTn dur="500"/>
                                        <p:tgtEl>
                                          <p:spTgt spid="948"/>
                                        </p:tgtEl>
                                        <p:attrNameLst>
                                          <p:attrName>ppt_h</p:attrName>
                                        </p:attrNameLst>
                                      </p:cBhvr>
                                      <p:tavLst>
                                        <p:tav fmla="" tm="0">
                                          <p:val>
                                            <p:strVal val="0"/>
                                          </p:val>
                                        </p:tav>
                                        <p:tav fmla="" tm="100000">
                                          <p:val>
                                            <p:strVal val="#ppt_h"/>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500"/>
                                        <p:tgtEl>
                                          <p:spTgt spid="944"/>
                                        </p:tgtEl>
                                      </p:cBhvr>
                                    </p:animEffect>
                                  </p:childTnLst>
                                </p:cTn>
                              </p:par>
                              <p:par>
                                <p:cTn fill="hold" nodeType="with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500"/>
                                        <p:tgtEl>
                                          <p:spTgt spid="94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500"/>
                                        <p:tgtEl>
                                          <p:spTgt spid="9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0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Projections – Crude Oil</a:t>
            </a:r>
            <a:endParaRPr/>
          </a:p>
        </p:txBody>
      </p:sp>
      <p:pic>
        <p:nvPicPr>
          <p:cNvPr id="956" name="Google Shape;956;p105"/>
          <p:cNvPicPr preferRelativeResize="0"/>
          <p:nvPr>
            <p:ph idx="1" type="body"/>
          </p:nvPr>
        </p:nvPicPr>
        <p:blipFill rotWithShape="1">
          <a:blip r:embed="rId3">
            <a:alphaModFix/>
          </a:blip>
          <a:srcRect b="0" l="0" r="0" t="0"/>
          <a:stretch/>
        </p:blipFill>
        <p:spPr>
          <a:xfrm>
            <a:off x="1219200" y="1368286"/>
            <a:ext cx="6553200" cy="514633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0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Projections – Crude Oil</a:t>
            </a:r>
            <a:endParaRPr/>
          </a:p>
        </p:txBody>
      </p:sp>
      <p:pic>
        <p:nvPicPr>
          <p:cNvPr id="962" name="Google Shape;962;p106"/>
          <p:cNvPicPr preferRelativeResize="0"/>
          <p:nvPr/>
        </p:nvPicPr>
        <p:blipFill rotWithShape="1">
          <a:blip r:embed="rId3">
            <a:alphaModFix/>
          </a:blip>
          <a:srcRect b="0" l="0" r="0" t="0"/>
          <a:stretch/>
        </p:blipFill>
        <p:spPr>
          <a:xfrm>
            <a:off x="1219200" y="1364276"/>
            <a:ext cx="6553200" cy="514633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pic>
        <p:nvPicPr>
          <p:cNvPr id="967" name="Google Shape;967;p107"/>
          <p:cNvPicPr preferRelativeResize="0"/>
          <p:nvPr>
            <p:ph idx="1" type="body"/>
          </p:nvPr>
        </p:nvPicPr>
        <p:blipFill rotWithShape="1">
          <a:blip r:embed="rId3">
            <a:alphaModFix/>
          </a:blip>
          <a:srcRect b="0" l="0" r="0" t="0"/>
          <a:stretch/>
        </p:blipFill>
        <p:spPr>
          <a:xfrm>
            <a:off x="685800" y="457200"/>
            <a:ext cx="7713352" cy="605741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id="972" name="Google Shape;972;p108"/>
          <p:cNvPicPr preferRelativeResize="0"/>
          <p:nvPr>
            <p:ph idx="1" type="body"/>
          </p:nvPr>
        </p:nvPicPr>
        <p:blipFill rotWithShape="1">
          <a:blip r:embed="rId3">
            <a:alphaModFix/>
          </a:blip>
          <a:srcRect b="0" l="0" r="0" t="0"/>
          <a:stretch/>
        </p:blipFill>
        <p:spPr>
          <a:xfrm>
            <a:off x="685800" y="457200"/>
            <a:ext cx="7713352" cy="6057419"/>
          </a:xfrm>
          <a:prstGeom prst="rect">
            <a:avLst/>
          </a:prstGeom>
          <a:noFill/>
          <a:ln>
            <a:noFill/>
          </a:ln>
        </p:spPr>
      </p:pic>
      <p:pic>
        <p:nvPicPr>
          <p:cNvPr id="973" name="Google Shape;973;p108"/>
          <p:cNvPicPr preferRelativeResize="0"/>
          <p:nvPr/>
        </p:nvPicPr>
        <p:blipFill rotWithShape="1">
          <a:blip r:embed="rId4">
            <a:alphaModFix/>
          </a:blip>
          <a:srcRect b="0" l="0" r="0" t="0"/>
          <a:stretch/>
        </p:blipFill>
        <p:spPr>
          <a:xfrm>
            <a:off x="685800" y="457200"/>
            <a:ext cx="7713353" cy="605741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id="978" name="Google Shape;978;p109"/>
          <p:cNvPicPr preferRelativeResize="0"/>
          <p:nvPr>
            <p:ph idx="1" type="body"/>
          </p:nvPr>
        </p:nvPicPr>
        <p:blipFill rotWithShape="1">
          <a:blip r:embed="rId3">
            <a:alphaModFix/>
          </a:blip>
          <a:srcRect b="0" l="0" r="0" t="0"/>
          <a:stretch/>
        </p:blipFill>
        <p:spPr>
          <a:xfrm>
            <a:off x="685800" y="457200"/>
            <a:ext cx="7713352" cy="6057419"/>
          </a:xfrm>
          <a:prstGeom prst="rect">
            <a:avLst/>
          </a:prstGeom>
          <a:noFill/>
          <a:ln>
            <a:noFill/>
          </a:ln>
        </p:spPr>
      </p:pic>
      <p:pic>
        <p:nvPicPr>
          <p:cNvPr id="979" name="Google Shape;979;p109"/>
          <p:cNvPicPr preferRelativeResize="0"/>
          <p:nvPr/>
        </p:nvPicPr>
        <p:blipFill rotWithShape="1">
          <a:blip r:embed="rId4">
            <a:alphaModFix/>
          </a:blip>
          <a:srcRect b="0" l="0" r="0" t="0"/>
          <a:stretch/>
        </p:blipFill>
        <p:spPr>
          <a:xfrm>
            <a:off x="685800" y="457200"/>
            <a:ext cx="7713353" cy="6057419"/>
          </a:xfrm>
          <a:prstGeom prst="rect">
            <a:avLst/>
          </a:prstGeom>
          <a:noFill/>
          <a:ln>
            <a:noFill/>
          </a:ln>
        </p:spPr>
      </p:pic>
      <p:pic>
        <p:nvPicPr>
          <p:cNvPr id="980" name="Google Shape;980;p109"/>
          <p:cNvPicPr preferRelativeResize="0"/>
          <p:nvPr/>
        </p:nvPicPr>
        <p:blipFill rotWithShape="1">
          <a:blip r:embed="rId5">
            <a:alphaModFix/>
          </a:blip>
          <a:srcRect b="0" l="0" r="0" t="0"/>
          <a:stretch/>
        </p:blipFill>
        <p:spPr>
          <a:xfrm>
            <a:off x="685799" y="473241"/>
            <a:ext cx="7692926" cy="6041377"/>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pic>
        <p:nvPicPr>
          <p:cNvPr id="985" name="Google Shape;985;p110"/>
          <p:cNvPicPr preferRelativeResize="0"/>
          <p:nvPr>
            <p:ph idx="1" type="body"/>
          </p:nvPr>
        </p:nvPicPr>
        <p:blipFill rotWithShape="1">
          <a:blip r:embed="rId3">
            <a:alphaModFix/>
          </a:blip>
          <a:srcRect b="0" l="0" r="0" t="0"/>
          <a:stretch/>
        </p:blipFill>
        <p:spPr>
          <a:xfrm>
            <a:off x="685800" y="457200"/>
            <a:ext cx="7740591" cy="6078811"/>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11"/>
          <p:cNvSpPr txBox="1"/>
          <p:nvPr/>
        </p:nvSpPr>
        <p:spPr>
          <a:xfrm>
            <a:off x="5562600" y="1905000"/>
            <a:ext cx="335354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Expansions measure the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C000"/>
                </a:solidFill>
                <a:latin typeface="Calibri"/>
                <a:ea typeface="Calibri"/>
                <a:cs typeface="Calibri"/>
                <a:sym typeface="Calibri"/>
              </a:rPr>
              <a:t>current trend wave…</a:t>
            </a:r>
            <a:endParaRPr b="0" i="0" sz="1400" u="none" cap="none" strike="noStrike">
              <a:solidFill>
                <a:srgbClr val="000000"/>
              </a:solidFill>
              <a:latin typeface="Arial"/>
              <a:ea typeface="Arial"/>
              <a:cs typeface="Arial"/>
              <a:sym typeface="Arial"/>
            </a:endParaRPr>
          </a:p>
        </p:txBody>
      </p:sp>
      <p:sp>
        <p:nvSpPr>
          <p:cNvPr id="991" name="Google Shape;991;p111"/>
          <p:cNvSpPr/>
          <p:nvPr/>
        </p:nvSpPr>
        <p:spPr>
          <a:xfrm>
            <a:off x="914400" y="1676400"/>
            <a:ext cx="4191000" cy="3544147"/>
          </a:xfrm>
          <a:custGeom>
            <a:rect b="b" l="l" r="r" t="t"/>
            <a:pathLst>
              <a:path extrusionOk="0" h="21600" w="21600">
                <a:moveTo>
                  <a:pt x="0" y="21600"/>
                </a:moveTo>
                <a:lnTo>
                  <a:pt x="725" y="18256"/>
                </a:lnTo>
                <a:lnTo>
                  <a:pt x="1036" y="19612"/>
                </a:lnTo>
                <a:lnTo>
                  <a:pt x="1865" y="15816"/>
                </a:lnTo>
                <a:lnTo>
                  <a:pt x="2227" y="17081"/>
                </a:lnTo>
                <a:lnTo>
                  <a:pt x="3108" y="13647"/>
                </a:lnTo>
                <a:lnTo>
                  <a:pt x="3781" y="17443"/>
                </a:lnTo>
                <a:lnTo>
                  <a:pt x="4558" y="15183"/>
                </a:lnTo>
                <a:lnTo>
                  <a:pt x="5439" y="18798"/>
                </a:lnTo>
                <a:lnTo>
                  <a:pt x="7355" y="11116"/>
                </a:lnTo>
                <a:lnTo>
                  <a:pt x="8391" y="15364"/>
                </a:lnTo>
                <a:lnTo>
                  <a:pt x="11551" y="4338"/>
                </a:lnTo>
                <a:lnTo>
                  <a:pt x="12535" y="7321"/>
                </a:lnTo>
                <a:lnTo>
                  <a:pt x="14452" y="1717"/>
                </a:lnTo>
                <a:lnTo>
                  <a:pt x="15695" y="7863"/>
                </a:lnTo>
                <a:lnTo>
                  <a:pt x="16886" y="3796"/>
                </a:lnTo>
                <a:lnTo>
                  <a:pt x="17922" y="9309"/>
                </a:lnTo>
                <a:lnTo>
                  <a:pt x="18958" y="5513"/>
                </a:lnTo>
                <a:lnTo>
                  <a:pt x="19269" y="6959"/>
                </a:lnTo>
                <a:lnTo>
                  <a:pt x="20357" y="2259"/>
                </a:lnTo>
                <a:lnTo>
                  <a:pt x="20771" y="3344"/>
                </a:lnTo>
                <a:lnTo>
                  <a:pt x="21600" y="0"/>
                </a:lnTo>
              </a:path>
            </a:pathLst>
          </a:custGeom>
          <a:noFill/>
          <a:ln cap="flat" cmpd="sng" w="50800">
            <a:solidFill>
              <a:srgbClr val="001445"/>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992" name="Google Shape;992;p111"/>
          <p:cNvSpPr txBox="1"/>
          <p:nvPr/>
        </p:nvSpPr>
        <p:spPr>
          <a:xfrm>
            <a:off x="5638800" y="3200400"/>
            <a:ext cx="275126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 to project the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end of the </a:t>
            </a:r>
            <a:r>
              <a:rPr b="1" i="0" lang="en-US" sz="2400" u="sng" cap="none" strike="noStrike">
                <a:solidFill>
                  <a:schemeClr val="accent1"/>
                </a:solidFill>
                <a:latin typeface="Calibri"/>
                <a:ea typeface="Calibri"/>
                <a:cs typeface="Calibri"/>
                <a:sym typeface="Calibri"/>
              </a:rPr>
              <a:t>on-going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accent1"/>
                </a:solidFill>
                <a:latin typeface="Calibri"/>
                <a:ea typeface="Calibri"/>
                <a:cs typeface="Calibri"/>
                <a:sym typeface="Calibri"/>
              </a:rPr>
              <a:t>trend</a:t>
            </a:r>
            <a:r>
              <a:rPr b="1" i="0" lang="en-US" sz="2400" u="none" cap="none" strike="noStrike">
                <a:solidFill>
                  <a:schemeClr val="dk1"/>
                </a:solidFill>
                <a:latin typeface="Calibri"/>
                <a:ea typeface="Calibri"/>
                <a:cs typeface="Calibri"/>
                <a:sym typeface="Calibri"/>
              </a:rPr>
              <a:t> wave.</a:t>
            </a:r>
            <a:endParaRPr b="0" i="0" sz="1400" u="none" cap="none" strike="noStrike">
              <a:solidFill>
                <a:srgbClr val="000000"/>
              </a:solidFill>
              <a:latin typeface="Arial"/>
              <a:ea typeface="Arial"/>
              <a:cs typeface="Arial"/>
              <a:sym typeface="Arial"/>
            </a:endParaRPr>
          </a:p>
        </p:txBody>
      </p:sp>
      <p:sp>
        <p:nvSpPr>
          <p:cNvPr id="993" name="Google Shape;993;p111"/>
          <p:cNvSpPr/>
          <p:nvPr/>
        </p:nvSpPr>
        <p:spPr>
          <a:xfrm>
            <a:off x="914399" y="3848948"/>
            <a:ext cx="647699" cy="1371599"/>
          </a:xfrm>
          <a:custGeom>
            <a:rect b="b" l="l" r="r" t="t"/>
            <a:pathLst>
              <a:path extrusionOk="0" h="7953" w="3108">
                <a:moveTo>
                  <a:pt x="0" y="7953"/>
                </a:moveTo>
                <a:lnTo>
                  <a:pt x="725" y="4609"/>
                </a:lnTo>
                <a:cubicBezTo>
                  <a:pt x="829" y="5061"/>
                  <a:pt x="932" y="5513"/>
                  <a:pt x="1036" y="5965"/>
                </a:cubicBezTo>
                <a:lnTo>
                  <a:pt x="1865" y="2169"/>
                </a:lnTo>
                <a:lnTo>
                  <a:pt x="2227" y="3434"/>
                </a:lnTo>
                <a:lnTo>
                  <a:pt x="3108" y="0"/>
                </a:lnTo>
              </a:path>
            </a:pathLst>
          </a:custGeom>
          <a:noFill/>
          <a:ln cap="flat" cmpd="sng" w="50800">
            <a:solidFill>
              <a:srgbClr val="FFC000"/>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994" name="Google Shape;994;p111"/>
          <p:cNvSpPr/>
          <p:nvPr/>
        </p:nvSpPr>
        <p:spPr>
          <a:xfrm>
            <a:off x="1981200" y="1981200"/>
            <a:ext cx="1752600" cy="2746892"/>
          </a:xfrm>
          <a:custGeom>
            <a:rect b="b" l="l" r="r" t="t"/>
            <a:pathLst>
              <a:path extrusionOk="0" h="10000" w="10000">
                <a:moveTo>
                  <a:pt x="0" y="10000"/>
                </a:moveTo>
                <a:lnTo>
                  <a:pt x="2174" y="5271"/>
                </a:lnTo>
                <a:lnTo>
                  <a:pt x="3043" y="8322"/>
                </a:lnTo>
                <a:lnTo>
                  <a:pt x="6522" y="1387"/>
                </a:lnTo>
                <a:lnTo>
                  <a:pt x="7826" y="3329"/>
                </a:lnTo>
                <a:lnTo>
                  <a:pt x="10000" y="0"/>
                </a:lnTo>
              </a:path>
            </a:pathLst>
          </a:custGeom>
          <a:noFill/>
          <a:ln cap="flat" cmpd="sng" w="50800">
            <a:solidFill>
              <a:schemeClr val="accent1"/>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cxnSp>
        <p:nvCxnSpPr>
          <p:cNvPr id="995" name="Google Shape;995;p111"/>
          <p:cNvCxnSpPr/>
          <p:nvPr/>
        </p:nvCxnSpPr>
        <p:spPr>
          <a:xfrm>
            <a:off x="990600" y="3810000"/>
            <a:ext cx="1142999" cy="0"/>
          </a:xfrm>
          <a:prstGeom prst="straightConnector1">
            <a:avLst/>
          </a:prstGeom>
          <a:noFill/>
          <a:ln cap="flat" cmpd="sng" w="25400">
            <a:solidFill>
              <a:srgbClr val="FFC000"/>
            </a:solidFill>
            <a:prstDash val="solid"/>
            <a:round/>
            <a:headEnd len="sm" w="sm" type="none"/>
            <a:tailEnd len="sm" w="sm" type="none"/>
          </a:ln>
        </p:spPr>
      </p:cxnSp>
      <p:cxnSp>
        <p:nvCxnSpPr>
          <p:cNvPr id="996" name="Google Shape;996;p111"/>
          <p:cNvCxnSpPr/>
          <p:nvPr/>
        </p:nvCxnSpPr>
        <p:spPr>
          <a:xfrm flipH="1" rot="10800000">
            <a:off x="2247087" y="1888853"/>
            <a:ext cx="1562912" cy="30624"/>
          </a:xfrm>
          <a:prstGeom prst="straightConnector1">
            <a:avLst/>
          </a:prstGeom>
          <a:noFill/>
          <a:ln cap="flat" cmpd="sng" w="25400">
            <a:solidFill>
              <a:srgbClr val="2E75B5"/>
            </a:solidFill>
            <a:prstDash val="dash"/>
            <a:round/>
            <a:headEnd len="sm" w="sm" type="none"/>
            <a:tailEnd len="sm" w="sm" type="none"/>
          </a:ln>
        </p:spPr>
      </p:cxnSp>
      <p:sp>
        <p:nvSpPr>
          <p:cNvPr id="997" name="Google Shape;997;p111"/>
          <p:cNvSpPr/>
          <p:nvPr/>
        </p:nvSpPr>
        <p:spPr>
          <a:xfrm>
            <a:off x="2394058" y="892111"/>
            <a:ext cx="519373" cy="276999"/>
          </a:xfrm>
          <a:prstGeom prst="rect">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alibri"/>
                <a:ea typeface="Calibri"/>
                <a:cs typeface="Calibri"/>
                <a:sym typeface="Calibri"/>
              </a:rPr>
              <a:t>200%</a:t>
            </a:r>
            <a:endParaRPr b="0" i="0" sz="1400" u="none" cap="none" strike="noStrike">
              <a:solidFill>
                <a:srgbClr val="000000"/>
              </a:solidFill>
              <a:latin typeface="Arial"/>
              <a:ea typeface="Arial"/>
              <a:cs typeface="Arial"/>
              <a:sym typeface="Arial"/>
            </a:endParaRPr>
          </a:p>
        </p:txBody>
      </p:sp>
      <p:sp>
        <p:nvSpPr>
          <p:cNvPr id="998" name="Google Shape;998;p111"/>
          <p:cNvSpPr txBox="1"/>
          <p:nvPr/>
        </p:nvSpPr>
        <p:spPr>
          <a:xfrm>
            <a:off x="4200333" y="373135"/>
            <a:ext cx="4677884"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Fibonacci Expansions</a:t>
            </a:r>
            <a:endParaRPr b="0" i="0" sz="1400" u="none" cap="none" strike="noStrike">
              <a:solidFill>
                <a:srgbClr val="000000"/>
              </a:solidFill>
              <a:latin typeface="Arial"/>
              <a:ea typeface="Arial"/>
              <a:cs typeface="Arial"/>
              <a:sym typeface="Arial"/>
            </a:endParaRPr>
          </a:p>
        </p:txBody>
      </p:sp>
      <p:cxnSp>
        <p:nvCxnSpPr>
          <p:cNvPr id="999" name="Google Shape;999;p111"/>
          <p:cNvCxnSpPr/>
          <p:nvPr/>
        </p:nvCxnSpPr>
        <p:spPr>
          <a:xfrm flipH="1" rot="10800000">
            <a:off x="1143000" y="3810000"/>
            <a:ext cx="609600" cy="1371600"/>
          </a:xfrm>
          <a:prstGeom prst="straightConnector1">
            <a:avLst/>
          </a:prstGeom>
          <a:noFill/>
          <a:ln cap="flat" cmpd="sng" w="25400">
            <a:solidFill>
              <a:srgbClr val="FFC000"/>
            </a:solidFill>
            <a:prstDash val="dash"/>
            <a:round/>
            <a:headEnd len="sm" w="sm" type="none"/>
            <a:tailEnd len="sm" w="sm" type="none"/>
          </a:ln>
        </p:spPr>
      </p:cxnSp>
      <p:cxnSp>
        <p:nvCxnSpPr>
          <p:cNvPr id="1000" name="Google Shape;1000;p111"/>
          <p:cNvCxnSpPr/>
          <p:nvPr/>
        </p:nvCxnSpPr>
        <p:spPr>
          <a:xfrm flipH="1" rot="10800000">
            <a:off x="1942287" y="1905000"/>
            <a:ext cx="971144" cy="1919477"/>
          </a:xfrm>
          <a:prstGeom prst="straightConnector1">
            <a:avLst/>
          </a:prstGeom>
          <a:noFill/>
          <a:ln cap="flat" cmpd="sng" w="25400">
            <a:solidFill>
              <a:srgbClr val="2E75B5"/>
            </a:solidFill>
            <a:prstDash val="dash"/>
            <a:round/>
            <a:headEnd len="sm" w="sm" type="none"/>
            <a:tailEnd len="sm" w="sm" type="none"/>
          </a:ln>
        </p:spPr>
      </p:cxnSp>
      <p:cxnSp>
        <p:nvCxnSpPr>
          <p:cNvPr id="1001" name="Google Shape;1001;p111"/>
          <p:cNvCxnSpPr/>
          <p:nvPr/>
        </p:nvCxnSpPr>
        <p:spPr>
          <a:xfrm>
            <a:off x="419100" y="5220547"/>
            <a:ext cx="1142999" cy="0"/>
          </a:xfrm>
          <a:prstGeom prst="straightConnector1">
            <a:avLst/>
          </a:prstGeom>
          <a:noFill/>
          <a:ln cap="flat" cmpd="sng" w="25400">
            <a:solidFill>
              <a:srgbClr val="FFC000"/>
            </a:solidFill>
            <a:prstDash val="solid"/>
            <a:round/>
            <a:headEnd len="sm" w="sm" type="none"/>
            <a:tailEnd len="sm" w="sm" type="none"/>
          </a:ln>
        </p:spPr>
      </p:cxnSp>
      <p:sp>
        <p:nvSpPr>
          <p:cNvPr id="1002" name="Google Shape;1002;p111"/>
          <p:cNvSpPr/>
          <p:nvPr/>
        </p:nvSpPr>
        <p:spPr>
          <a:xfrm>
            <a:off x="1162334" y="2299235"/>
            <a:ext cx="519373" cy="276999"/>
          </a:xfrm>
          <a:prstGeom prst="rect">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alibri"/>
                <a:ea typeface="Calibri"/>
                <a:cs typeface="Calibri"/>
                <a:sym typeface="Calibri"/>
              </a:rPr>
              <a:t>100%</a:t>
            </a:r>
            <a:endParaRPr b="0" i="0" sz="1400" u="none" cap="none" strike="noStrike">
              <a:solidFill>
                <a:srgbClr val="000000"/>
              </a:solidFill>
              <a:latin typeface="Arial"/>
              <a:ea typeface="Arial"/>
              <a:cs typeface="Arial"/>
              <a:sym typeface="Arial"/>
            </a:endParaRPr>
          </a:p>
        </p:txBody>
      </p:sp>
      <p:cxnSp>
        <p:nvCxnSpPr>
          <p:cNvPr id="1003" name="Google Shape;1003;p111"/>
          <p:cNvCxnSpPr/>
          <p:nvPr/>
        </p:nvCxnSpPr>
        <p:spPr>
          <a:xfrm flipH="1" rot="10800000">
            <a:off x="1699172" y="2609438"/>
            <a:ext cx="1562912" cy="30624"/>
          </a:xfrm>
          <a:prstGeom prst="straightConnector1">
            <a:avLst/>
          </a:prstGeom>
          <a:noFill/>
          <a:ln cap="flat" cmpd="sng" w="25400">
            <a:solidFill>
              <a:srgbClr val="2E75B5"/>
            </a:solidFill>
            <a:prstDash val="dash"/>
            <a:round/>
            <a:headEnd len="sm" w="sm" type="none"/>
            <a:tailEnd len="sm" w="sm" type="none"/>
          </a:ln>
        </p:spPr>
      </p:cxnSp>
      <p:cxnSp>
        <p:nvCxnSpPr>
          <p:cNvPr id="1004" name="Google Shape;1004;p111"/>
          <p:cNvCxnSpPr/>
          <p:nvPr/>
        </p:nvCxnSpPr>
        <p:spPr>
          <a:xfrm flipH="1" rot="10800000">
            <a:off x="2743200" y="1245310"/>
            <a:ext cx="1524000" cy="16786"/>
          </a:xfrm>
          <a:prstGeom prst="straightConnector1">
            <a:avLst/>
          </a:prstGeom>
          <a:noFill/>
          <a:ln cap="flat" cmpd="sng" w="25400">
            <a:solidFill>
              <a:srgbClr val="2E75B5"/>
            </a:solidFill>
            <a:prstDash val="dash"/>
            <a:round/>
            <a:headEnd len="sm" w="sm" type="none"/>
            <a:tailEnd len="sm" w="sm" type="none"/>
          </a:ln>
        </p:spPr>
      </p:cxnSp>
      <p:sp>
        <p:nvSpPr>
          <p:cNvPr id="1005" name="Google Shape;1005;p111"/>
          <p:cNvSpPr/>
          <p:nvPr/>
        </p:nvSpPr>
        <p:spPr>
          <a:xfrm>
            <a:off x="1689354" y="1619927"/>
            <a:ext cx="697307" cy="276999"/>
          </a:xfrm>
          <a:prstGeom prst="rect">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alibri"/>
                <a:ea typeface="Calibri"/>
                <a:cs typeface="Calibri"/>
                <a:sym typeface="Calibri"/>
              </a:rPr>
              <a:t>161.8%</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par>
                                <p:cTn fill="hold" nodeType="with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par>
                                <p:cTn fill="hold" nodeType="with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
                                        <p:tgtEl>
                                          <p:spTgt spid="994"/>
                                        </p:tgtEl>
                                      </p:cBhvr>
                                    </p:animEffect>
                                  </p:childTnLst>
                                </p:cTn>
                              </p:par>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500"/>
                                        <p:tgtEl>
                                          <p:spTgt spid="992"/>
                                        </p:tgtEl>
                                      </p:cBhvr>
                                    </p:animEffect>
                                  </p:childTnLst>
                                </p:cTn>
                              </p:par>
                              <p:par>
                                <p:cTn fill="hold" nodeType="withEffect" presetClass="entr" presetID="10" presetSubtype="0">
                                  <p:stCondLst>
                                    <p:cond delay="0"/>
                                  </p:stCondLst>
                                  <p:childTnLst>
                                    <p:set>
                                      <p:cBhvr>
                                        <p:cTn dur="1" fill="hold">
                                          <p:stCondLst>
                                            <p:cond delay="0"/>
                                          </p:stCondLst>
                                        </p:cTn>
                                        <p:tgtEl>
                                          <p:spTgt spid="996"/>
                                        </p:tgtEl>
                                        <p:attrNameLst>
                                          <p:attrName>style.visibility</p:attrName>
                                        </p:attrNameLst>
                                      </p:cBhvr>
                                      <p:to>
                                        <p:strVal val="visible"/>
                                      </p:to>
                                    </p:set>
                                    <p:animEffect filter="fade" transition="in">
                                      <p:cBhvr>
                                        <p:cTn dur="500"/>
                                        <p:tgtEl>
                                          <p:spTgt spid="996"/>
                                        </p:tgtEl>
                                      </p:cBhvr>
                                    </p:animEffect>
                                  </p:childTnLst>
                                </p:cTn>
                              </p:par>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par>
                                <p:cTn fill="hold" nodeType="with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500"/>
                                        <p:tgtEl>
                                          <p:spTgt spid="99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500"/>
                                        <p:tgtEl>
                                          <p:spTgt spid="1000"/>
                                        </p:tgtEl>
                                      </p:cBhvr>
                                    </p:animEffect>
                                  </p:childTnLst>
                                </p:cTn>
                              </p:par>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500"/>
                                        <p:tgtEl>
                                          <p:spTgt spid="1002"/>
                                        </p:tgtEl>
                                      </p:cBhvr>
                                    </p:animEffect>
                                  </p:childTnLst>
                                </p:cTn>
                              </p:par>
                              <p:par>
                                <p:cTn fill="hold" nodeType="with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500"/>
                                        <p:tgtEl>
                                          <p:spTgt spid="1003"/>
                                        </p:tgtEl>
                                      </p:cBhvr>
                                    </p:animEffect>
                                  </p:childTnLst>
                                </p:cTn>
                              </p:par>
                              <p:par>
                                <p:cTn fill="hold" nodeType="with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par>
                                <p:cTn fill="hold" nodeType="withEffect" presetClass="entr" presetID="10" presetSubtype="0">
                                  <p:stCondLst>
                                    <p:cond delay="0"/>
                                  </p:stCondLst>
                                  <p:childTnLst>
                                    <p:set>
                                      <p:cBhvr>
                                        <p:cTn dur="1" fill="hold">
                                          <p:stCondLst>
                                            <p:cond delay="0"/>
                                          </p:stCondLst>
                                        </p:cTn>
                                        <p:tgtEl>
                                          <p:spTgt spid="1005"/>
                                        </p:tgtEl>
                                        <p:attrNameLst>
                                          <p:attrName>style.visibility</p:attrName>
                                        </p:attrNameLst>
                                      </p:cBhvr>
                                      <p:to>
                                        <p:strVal val="visible"/>
                                      </p:to>
                                    </p:set>
                                    <p:animEffect filter="fade" transition="in">
                                      <p:cBhvr>
                                        <p:cTn dur="500"/>
                                        <p:tgtEl>
                                          <p:spTgt spid="10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12"/>
          <p:cNvSpPr txBox="1"/>
          <p:nvPr/>
        </p:nvSpPr>
        <p:spPr>
          <a:xfrm>
            <a:off x="620948" y="609600"/>
            <a:ext cx="4677884"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Fibonacci Expansions</a:t>
            </a:r>
            <a:endParaRPr b="0" i="0" sz="1400" u="none" cap="none" strike="noStrike">
              <a:solidFill>
                <a:srgbClr val="000000"/>
              </a:solidFill>
              <a:latin typeface="Arial"/>
              <a:ea typeface="Arial"/>
              <a:cs typeface="Arial"/>
              <a:sym typeface="Arial"/>
            </a:endParaRPr>
          </a:p>
        </p:txBody>
      </p:sp>
      <p:sp>
        <p:nvSpPr>
          <p:cNvPr id="1011" name="Google Shape;1011;p112"/>
          <p:cNvSpPr txBox="1"/>
          <p:nvPr>
            <p:ph idx="1" type="body"/>
          </p:nvPr>
        </p:nvSpPr>
        <p:spPr>
          <a:xfrm>
            <a:off x="457647" y="1821657"/>
            <a:ext cx="4039568" cy="4304110"/>
          </a:xfrm>
          <a:prstGeom prst="rect">
            <a:avLst/>
          </a:prstGeom>
          <a:noFill/>
          <a:ln>
            <a:noFill/>
          </a:ln>
        </p:spPr>
        <p:txBody>
          <a:bodyPr anchorCtr="0" anchor="t" bIns="45700" lIns="91425" spcFirstLastPara="1" rIns="91425" wrap="square" tIns="45700">
            <a:normAutofit/>
          </a:bodyPr>
          <a:lstStyle/>
          <a:p>
            <a:pPr indent="-401822" lvl="2" marL="401822" rtl="0" algn="l">
              <a:lnSpc>
                <a:spcPct val="90000"/>
              </a:lnSpc>
              <a:spcBef>
                <a:spcPts val="0"/>
              </a:spcBef>
              <a:spcAft>
                <a:spcPts val="0"/>
              </a:spcAft>
              <a:buClr>
                <a:schemeClr val="dk1"/>
              </a:buClr>
              <a:buSzPts val="2700"/>
              <a:buChar char="•"/>
            </a:pPr>
            <a:r>
              <a:rPr lang="en-US" sz="2700"/>
              <a:t>Helps determine the completion of a </a:t>
            </a:r>
            <a:r>
              <a:rPr b="1" lang="en-US" sz="2700"/>
              <a:t>trend </a:t>
            </a:r>
            <a:r>
              <a:rPr lang="en-US" sz="2700"/>
              <a:t>wave (W.1,3,5,A or C).</a:t>
            </a:r>
            <a:endParaRPr/>
          </a:p>
          <a:p>
            <a:pPr indent="-401822" lvl="2" marL="401822" rtl="0" algn="l">
              <a:lnSpc>
                <a:spcPct val="90000"/>
              </a:lnSpc>
              <a:spcBef>
                <a:spcPts val="844"/>
              </a:spcBef>
              <a:spcAft>
                <a:spcPts val="0"/>
              </a:spcAft>
              <a:buClr>
                <a:schemeClr val="dk1"/>
              </a:buClr>
              <a:buSzPts val="2700"/>
              <a:buChar char="•"/>
            </a:pPr>
            <a:r>
              <a:rPr lang="en-US" sz="2700"/>
              <a:t>Serves as potential </a:t>
            </a:r>
            <a:r>
              <a:rPr b="1" lang="en-US" sz="2700"/>
              <a:t>Exit </a:t>
            </a:r>
            <a:r>
              <a:rPr lang="en-US" sz="2700"/>
              <a:t>levels for trades in the direction of the larger trend, or entry levels against the trend.</a:t>
            </a:r>
            <a:endParaRPr/>
          </a:p>
          <a:p>
            <a:pPr indent="-401822" lvl="2" marL="401822" rtl="0" algn="l">
              <a:lnSpc>
                <a:spcPct val="90000"/>
              </a:lnSpc>
              <a:spcBef>
                <a:spcPts val="844"/>
              </a:spcBef>
              <a:spcAft>
                <a:spcPts val="0"/>
              </a:spcAft>
              <a:buClr>
                <a:schemeClr val="dk1"/>
              </a:buClr>
              <a:buSzPts val="2700"/>
              <a:buChar char="•"/>
            </a:pPr>
            <a:r>
              <a:rPr lang="en-US" sz="2700"/>
              <a:t>Serves as potential entry on counter-trend trades</a:t>
            </a:r>
            <a:endParaRPr/>
          </a:p>
          <a:p>
            <a:pPr indent="-278986" lvl="0" marL="482186" rtl="0" algn="l">
              <a:lnSpc>
                <a:spcPct val="90000"/>
              </a:lnSpc>
              <a:spcBef>
                <a:spcPts val="844"/>
              </a:spcBef>
              <a:spcAft>
                <a:spcPts val="0"/>
              </a:spcAft>
              <a:buClr>
                <a:schemeClr val="dk1"/>
              </a:buClr>
              <a:buSzPts val="3200"/>
              <a:buNone/>
            </a:pPr>
            <a:r>
              <a:t/>
            </a:r>
            <a:endParaRPr sz="3200"/>
          </a:p>
          <a:p>
            <a:pPr indent="-162707" lvl="3" marL="321457" rtl="0" algn="l">
              <a:lnSpc>
                <a:spcPct val="90000"/>
              </a:lnSpc>
              <a:spcBef>
                <a:spcPts val="844"/>
              </a:spcBef>
              <a:spcAft>
                <a:spcPts val="0"/>
              </a:spcAft>
              <a:buClr>
                <a:schemeClr val="dk1"/>
              </a:buClr>
              <a:buSzPts val="2500"/>
              <a:buFont typeface="Arial"/>
              <a:buNone/>
            </a:pPr>
            <a:r>
              <a:t/>
            </a:r>
            <a:endParaRPr b="1" sz="2500" u="sng"/>
          </a:p>
        </p:txBody>
      </p:sp>
      <p:sp>
        <p:nvSpPr>
          <p:cNvPr id="1012" name="Google Shape;1012;p112"/>
          <p:cNvSpPr txBox="1"/>
          <p:nvPr>
            <p:ph idx="4294967295" type="body"/>
          </p:nvPr>
        </p:nvSpPr>
        <p:spPr>
          <a:xfrm>
            <a:off x="5102225" y="1676400"/>
            <a:ext cx="4041775" cy="3581400"/>
          </a:xfrm>
          <a:prstGeom prst="rect">
            <a:avLst/>
          </a:prstGeom>
          <a:noFill/>
          <a:ln>
            <a:noFill/>
          </a:ln>
        </p:spPr>
        <p:txBody>
          <a:bodyPr anchorCtr="0" anchor="t" bIns="45700" lIns="91425" spcFirstLastPara="1" rIns="91425" wrap="square" tIns="45700">
            <a:normAutofit fontScale="85000" lnSpcReduction="20000"/>
          </a:bodyPr>
          <a:lstStyle/>
          <a:p>
            <a:pPr indent="-171450" lvl="0" marL="171450" rtl="0" algn="ctr">
              <a:lnSpc>
                <a:spcPct val="90000"/>
              </a:lnSpc>
              <a:spcBef>
                <a:spcPts val="0"/>
              </a:spcBef>
              <a:spcAft>
                <a:spcPts val="0"/>
              </a:spcAft>
              <a:buClr>
                <a:schemeClr val="dk1"/>
              </a:buClr>
              <a:buSzPct val="100000"/>
              <a:buNone/>
            </a:pPr>
            <a:r>
              <a:rPr b="1" lang="en-US" sz="3200"/>
              <a:t>    Key Ratios</a:t>
            </a:r>
            <a:endParaRPr b="1" sz="1800"/>
          </a:p>
          <a:p>
            <a:pPr indent="-171450" lvl="1" marL="514350" rtl="0" algn="ctr">
              <a:lnSpc>
                <a:spcPct val="90000"/>
              </a:lnSpc>
              <a:spcBef>
                <a:spcPts val="844"/>
              </a:spcBef>
              <a:spcAft>
                <a:spcPts val="0"/>
              </a:spcAft>
              <a:buClr>
                <a:schemeClr val="dk1"/>
              </a:buClr>
              <a:buSzPct val="100000"/>
              <a:buNone/>
            </a:pPr>
            <a:r>
              <a:rPr b="1" lang="en-US" sz="3200"/>
              <a:t>38.2 %</a:t>
            </a:r>
            <a:endParaRPr/>
          </a:p>
          <a:p>
            <a:pPr indent="-171450" lvl="1" marL="514350" rtl="0" algn="ctr">
              <a:lnSpc>
                <a:spcPct val="90000"/>
              </a:lnSpc>
              <a:spcBef>
                <a:spcPts val="844"/>
              </a:spcBef>
              <a:spcAft>
                <a:spcPts val="0"/>
              </a:spcAft>
              <a:buClr>
                <a:schemeClr val="dk1"/>
              </a:buClr>
              <a:buSzPct val="100000"/>
              <a:buNone/>
            </a:pPr>
            <a:r>
              <a:rPr b="1" lang="en-US" sz="3200"/>
              <a:t>61.8 %</a:t>
            </a:r>
            <a:endParaRPr/>
          </a:p>
          <a:p>
            <a:pPr indent="-171450" lvl="1" marL="514350" rtl="0" algn="ctr">
              <a:lnSpc>
                <a:spcPct val="90000"/>
              </a:lnSpc>
              <a:spcBef>
                <a:spcPts val="844"/>
              </a:spcBef>
              <a:spcAft>
                <a:spcPts val="0"/>
              </a:spcAft>
              <a:buClr>
                <a:schemeClr val="dk1"/>
              </a:buClr>
              <a:buSzPct val="100000"/>
              <a:buNone/>
            </a:pPr>
            <a:r>
              <a:rPr b="1" lang="en-US" sz="3200"/>
              <a:t>100.0 %</a:t>
            </a:r>
            <a:endParaRPr/>
          </a:p>
          <a:p>
            <a:pPr indent="-171450" lvl="1" marL="514350" rtl="0" algn="ctr">
              <a:lnSpc>
                <a:spcPct val="90000"/>
              </a:lnSpc>
              <a:spcBef>
                <a:spcPts val="844"/>
              </a:spcBef>
              <a:spcAft>
                <a:spcPts val="0"/>
              </a:spcAft>
              <a:buClr>
                <a:schemeClr val="dk1"/>
              </a:buClr>
              <a:buSzPct val="100000"/>
              <a:buNone/>
            </a:pPr>
            <a:r>
              <a:rPr b="1" lang="en-US" sz="3200"/>
              <a:t>127.2%</a:t>
            </a:r>
            <a:endParaRPr/>
          </a:p>
          <a:p>
            <a:pPr indent="-171450" lvl="1" marL="514350" rtl="0" algn="ctr">
              <a:lnSpc>
                <a:spcPct val="90000"/>
              </a:lnSpc>
              <a:spcBef>
                <a:spcPts val="844"/>
              </a:spcBef>
              <a:spcAft>
                <a:spcPts val="0"/>
              </a:spcAft>
              <a:buClr>
                <a:schemeClr val="dk1"/>
              </a:buClr>
              <a:buSzPct val="100000"/>
              <a:buNone/>
            </a:pPr>
            <a:r>
              <a:rPr b="1" lang="en-US" sz="3200"/>
              <a:t>161.8 %</a:t>
            </a:r>
            <a:endParaRPr/>
          </a:p>
          <a:p>
            <a:pPr indent="-171450" lvl="1" marL="514350" rtl="0" algn="ctr">
              <a:lnSpc>
                <a:spcPct val="90000"/>
              </a:lnSpc>
              <a:spcBef>
                <a:spcPts val="844"/>
              </a:spcBef>
              <a:spcAft>
                <a:spcPts val="0"/>
              </a:spcAft>
              <a:buClr>
                <a:schemeClr val="dk1"/>
              </a:buClr>
              <a:buSzPct val="100000"/>
              <a:buNone/>
            </a:pPr>
            <a:r>
              <a:rPr b="1" lang="en-US" sz="3200"/>
              <a:t>200.0 %</a:t>
            </a:r>
            <a:endParaRPr/>
          </a:p>
          <a:p>
            <a:pPr indent="-171450" lvl="1" marL="514350" rtl="0" algn="ctr">
              <a:lnSpc>
                <a:spcPct val="90000"/>
              </a:lnSpc>
              <a:spcBef>
                <a:spcPts val="844"/>
              </a:spcBef>
              <a:spcAft>
                <a:spcPts val="0"/>
              </a:spcAft>
              <a:buClr>
                <a:schemeClr val="dk1"/>
              </a:buClr>
              <a:buSzPct val="100000"/>
              <a:buNone/>
            </a:pPr>
            <a:r>
              <a:rPr b="1" lang="en-US" sz="3200"/>
              <a:t>261.8 %</a:t>
            </a:r>
            <a:endParaRPr/>
          </a:p>
          <a:p>
            <a:pPr indent="-171450" lvl="1" marL="514350" rtl="0" algn="ctr">
              <a:lnSpc>
                <a:spcPct val="90000"/>
              </a:lnSpc>
              <a:spcBef>
                <a:spcPts val="844"/>
              </a:spcBef>
              <a:spcAft>
                <a:spcPts val="0"/>
              </a:spcAft>
              <a:buClr>
                <a:schemeClr val="dk1"/>
              </a:buClr>
              <a:buSzPct val="100000"/>
              <a:buNone/>
            </a:pPr>
            <a:r>
              <a:rPr b="1" lang="en-US" sz="3200"/>
              <a:t>423.6%</a:t>
            </a:r>
            <a:endParaRPr/>
          </a:p>
          <a:p>
            <a:pPr indent="-58102" lvl="0" marL="171450" rtl="0" algn="l">
              <a:lnSpc>
                <a:spcPct val="90000"/>
              </a:lnSpc>
              <a:spcBef>
                <a:spcPts val="750"/>
              </a:spcBef>
              <a:spcAft>
                <a:spcPts val="0"/>
              </a:spcAft>
              <a:buClr>
                <a:schemeClr val="dk1"/>
              </a:buClr>
              <a:buSzPct val="1000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1"/>
          <p:cNvPicPr preferRelativeResize="0"/>
          <p:nvPr/>
        </p:nvPicPr>
        <p:blipFill rotWithShape="1">
          <a:blip r:embed="rId3">
            <a:alphaModFix/>
          </a:blip>
          <a:srcRect b="0" l="0" r="0" t="0"/>
          <a:stretch/>
        </p:blipFill>
        <p:spPr>
          <a:xfrm>
            <a:off x="1143000" y="1485901"/>
            <a:ext cx="6858000" cy="3472405"/>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13"/>
          <p:cNvSpPr/>
          <p:nvPr/>
        </p:nvSpPr>
        <p:spPr>
          <a:xfrm>
            <a:off x="685800" y="3352800"/>
            <a:ext cx="1295400" cy="1928812"/>
          </a:xfrm>
          <a:custGeom>
            <a:rect b="b" l="l" r="r" t="t"/>
            <a:pathLst>
              <a:path extrusionOk="0" h="21600" w="18859">
                <a:moveTo>
                  <a:pt x="0" y="21600"/>
                </a:moveTo>
                <a:lnTo>
                  <a:pt x="4273" y="13300"/>
                </a:lnTo>
                <a:lnTo>
                  <a:pt x="6335" y="16600"/>
                </a:lnTo>
                <a:lnTo>
                  <a:pt x="12376" y="4600"/>
                </a:lnTo>
                <a:lnTo>
                  <a:pt x="14733" y="8500"/>
                </a:lnTo>
                <a:lnTo>
                  <a:pt x="18859" y="0"/>
                </a:lnTo>
              </a:path>
            </a:pathLst>
          </a:custGeom>
          <a:noFill/>
          <a:ln cap="flat" cmpd="sng" w="63500">
            <a:solidFill>
              <a:srgbClr val="FF0000"/>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1018" name="Google Shape;1018;p113"/>
          <p:cNvSpPr/>
          <p:nvPr/>
        </p:nvSpPr>
        <p:spPr>
          <a:xfrm>
            <a:off x="1981200" y="3352800"/>
            <a:ext cx="609600" cy="914400"/>
          </a:xfrm>
          <a:custGeom>
            <a:rect b="b" l="l" r="r" t="t"/>
            <a:pathLst>
              <a:path extrusionOk="0" h="37075" w="30075">
                <a:moveTo>
                  <a:pt x="0" y="0"/>
                </a:moveTo>
                <a:lnTo>
                  <a:pt x="11300" y="26528"/>
                </a:lnTo>
                <a:lnTo>
                  <a:pt x="21975" y="15475"/>
                </a:lnTo>
                <a:lnTo>
                  <a:pt x="30075" y="37075"/>
                </a:lnTo>
              </a:path>
            </a:pathLst>
          </a:custGeom>
          <a:noFill/>
          <a:ln cap="flat" cmpd="sng" w="63500">
            <a:solidFill>
              <a:srgbClr val="2E75B5"/>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1019" name="Google Shape;1019;p113"/>
          <p:cNvSpPr txBox="1"/>
          <p:nvPr/>
        </p:nvSpPr>
        <p:spPr>
          <a:xfrm>
            <a:off x="3832551" y="181950"/>
            <a:ext cx="4677884"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Fibonacci projections</a:t>
            </a:r>
            <a:endParaRPr b="0" i="0" sz="1400" u="none" cap="none" strike="noStrike">
              <a:solidFill>
                <a:srgbClr val="000000"/>
              </a:solidFill>
              <a:latin typeface="Arial"/>
              <a:ea typeface="Arial"/>
              <a:cs typeface="Arial"/>
              <a:sym typeface="Arial"/>
            </a:endParaRPr>
          </a:p>
        </p:txBody>
      </p:sp>
      <p:sp>
        <p:nvSpPr>
          <p:cNvPr id="1020" name="Google Shape;1020;p113"/>
          <p:cNvSpPr txBox="1"/>
          <p:nvPr/>
        </p:nvSpPr>
        <p:spPr>
          <a:xfrm>
            <a:off x="4992255" y="1220993"/>
            <a:ext cx="3516284" cy="1200329"/>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a:pPr>
            <a:r>
              <a:rPr b="1" i="0" lang="en-US" sz="2400" u="none" cap="none" strike="noStrike">
                <a:solidFill>
                  <a:schemeClr val="dk1"/>
                </a:solidFill>
                <a:latin typeface="Calibri"/>
                <a:ea typeface="Calibri"/>
                <a:cs typeface="Calibri"/>
                <a:sym typeface="Calibri"/>
              </a:rPr>
              <a:t>Identify a completed</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Calibri"/>
                <a:ea typeface="Calibri"/>
                <a:cs typeface="Calibri"/>
                <a:sym typeface="Calibri"/>
              </a:rPr>
              <a:t>trend </a:t>
            </a:r>
            <a:r>
              <a:rPr b="1" i="0" lang="en-US" sz="2400" u="none" cap="none" strike="noStrike">
                <a:solidFill>
                  <a:schemeClr val="dk1"/>
                </a:solidFill>
                <a:latin typeface="Calibri"/>
                <a:ea typeface="Calibri"/>
                <a:cs typeface="Calibri"/>
                <a:sym typeface="Calibri"/>
              </a:rPr>
              <a:t>and </a:t>
            </a:r>
            <a:r>
              <a:rPr b="1" i="0" lang="en-US" sz="2400" u="none" cap="none" strike="noStrike">
                <a:solidFill>
                  <a:srgbClr val="2E75B5"/>
                </a:solidFill>
                <a:latin typeface="Calibri"/>
                <a:ea typeface="Calibri"/>
                <a:cs typeface="Calibri"/>
                <a:sym typeface="Calibri"/>
              </a:rPr>
              <a:t>corrective wave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7030A0"/>
              </a:solidFill>
              <a:latin typeface="Calibri"/>
              <a:ea typeface="Calibri"/>
              <a:cs typeface="Calibri"/>
              <a:sym typeface="Calibri"/>
            </a:endParaRPr>
          </a:p>
        </p:txBody>
      </p:sp>
      <p:sp>
        <p:nvSpPr>
          <p:cNvPr id="1021" name="Google Shape;1021;p113"/>
          <p:cNvSpPr txBox="1"/>
          <p:nvPr/>
        </p:nvSpPr>
        <p:spPr>
          <a:xfrm>
            <a:off x="4992255" y="2644170"/>
            <a:ext cx="3717813" cy="156966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2. Anticipate a new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rgbClr val="7030A0"/>
                </a:solidFill>
                <a:latin typeface="Calibri"/>
                <a:ea typeface="Calibri"/>
                <a:cs typeface="Calibri"/>
                <a:sym typeface="Calibri"/>
              </a:rPr>
              <a:t>trend wave. </a:t>
            </a:r>
            <a:r>
              <a:rPr b="1" i="0" lang="en-US" sz="2400" u="none" cap="none" strike="noStrike">
                <a:solidFill>
                  <a:schemeClr val="dk1"/>
                </a:solidFill>
                <a:latin typeface="Calibri"/>
                <a:ea typeface="Calibri"/>
                <a:cs typeface="Calibri"/>
                <a:sym typeface="Calibri"/>
              </a:rPr>
              <a:t>Measure (click)</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 the 2 end points of the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 </a:t>
            </a:r>
            <a:r>
              <a:rPr b="1" i="0" lang="en-US" sz="2400" u="none" cap="none" strike="noStrike">
                <a:solidFill>
                  <a:srgbClr val="FF0000"/>
                </a:solidFill>
                <a:latin typeface="Calibri"/>
                <a:ea typeface="Calibri"/>
                <a:cs typeface="Calibri"/>
                <a:sym typeface="Calibri"/>
              </a:rPr>
              <a:t>trend wave, </a:t>
            </a:r>
            <a:r>
              <a:rPr b="0" i="0" lang="en-US" sz="2400" u="none" cap="none" strike="noStrike">
                <a:solidFill>
                  <a:schemeClr val="dk1"/>
                </a:solidFill>
                <a:latin typeface="Calibri"/>
                <a:ea typeface="Calibri"/>
                <a:cs typeface="Calibri"/>
                <a:sym typeface="Calibri"/>
              </a:rPr>
              <a:t>click a 3</a:t>
            </a:r>
            <a:r>
              <a:rPr b="0" baseline="30000" i="0" lang="en-US" sz="2400" u="none" cap="none" strike="noStrike">
                <a:solidFill>
                  <a:schemeClr val="dk1"/>
                </a:solidFill>
                <a:latin typeface="Calibri"/>
                <a:ea typeface="Calibri"/>
                <a:cs typeface="Calibri"/>
                <a:sym typeface="Calibri"/>
              </a:rPr>
              <a:t>rd</a:t>
            </a:r>
            <a:r>
              <a:rPr b="0" i="0" lang="en-US" sz="2400" u="none" cap="none" strike="noStrike">
                <a:solidFill>
                  <a:schemeClr val="dk1"/>
                </a:solidFill>
                <a:latin typeface="Calibri"/>
                <a:ea typeface="Calibri"/>
                <a:cs typeface="Calibri"/>
                <a:sym typeface="Calibri"/>
              </a:rPr>
              <a:t> time</a:t>
            </a:r>
            <a:endParaRPr b="0" i="0" sz="1400" u="none" cap="none" strike="noStrike">
              <a:solidFill>
                <a:srgbClr val="000000"/>
              </a:solidFill>
              <a:latin typeface="Arial"/>
              <a:ea typeface="Arial"/>
              <a:cs typeface="Arial"/>
              <a:sym typeface="Arial"/>
            </a:endParaRPr>
          </a:p>
        </p:txBody>
      </p:sp>
      <p:sp>
        <p:nvSpPr>
          <p:cNvPr id="1022" name="Google Shape;1022;p113"/>
          <p:cNvSpPr txBox="1"/>
          <p:nvPr/>
        </p:nvSpPr>
        <p:spPr>
          <a:xfrm>
            <a:off x="5029200" y="4724400"/>
            <a:ext cx="3464538" cy="1200329"/>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startAt="3"/>
            </a:pPr>
            <a:r>
              <a:rPr b="1" i="0" lang="en-US" sz="2400" u="none" cap="none" strike="noStrike">
                <a:solidFill>
                  <a:schemeClr val="dk1"/>
                </a:solidFill>
                <a:latin typeface="Calibri"/>
                <a:ea typeface="Calibri"/>
                <a:cs typeface="Calibri"/>
                <a:sym typeface="Calibri"/>
              </a:rPr>
              <a:t>Watch for the end of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the </a:t>
            </a:r>
            <a:r>
              <a:rPr b="1" i="0" lang="en-US" sz="2400" u="none" cap="none" strike="noStrike">
                <a:solidFill>
                  <a:srgbClr val="7030A0"/>
                </a:solidFill>
                <a:latin typeface="Calibri"/>
                <a:ea typeface="Calibri"/>
                <a:cs typeface="Calibri"/>
                <a:sym typeface="Calibri"/>
              </a:rPr>
              <a:t>trend wave </a:t>
            </a:r>
            <a:r>
              <a:rPr b="1" i="0" lang="en-US" sz="2400" u="none" cap="none" strike="noStrike">
                <a:solidFill>
                  <a:schemeClr val="dk1"/>
                </a:solidFill>
                <a:latin typeface="Calibri"/>
                <a:ea typeface="Calibri"/>
                <a:cs typeface="Calibri"/>
                <a:sym typeface="Calibri"/>
              </a:rPr>
              <a:t>at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projections ratios for exit.</a:t>
            </a:r>
            <a:endParaRPr b="0" i="0" sz="1400" u="none" cap="none" strike="noStrike">
              <a:solidFill>
                <a:srgbClr val="000000"/>
              </a:solidFill>
              <a:latin typeface="Arial"/>
              <a:ea typeface="Arial"/>
              <a:cs typeface="Arial"/>
              <a:sym typeface="Arial"/>
            </a:endParaRPr>
          </a:p>
        </p:txBody>
      </p:sp>
      <p:cxnSp>
        <p:nvCxnSpPr>
          <p:cNvPr id="1023" name="Google Shape;1023;p113"/>
          <p:cNvCxnSpPr/>
          <p:nvPr/>
        </p:nvCxnSpPr>
        <p:spPr>
          <a:xfrm>
            <a:off x="533400" y="3352800"/>
            <a:ext cx="2133600" cy="0"/>
          </a:xfrm>
          <a:prstGeom prst="straightConnector1">
            <a:avLst/>
          </a:prstGeom>
          <a:noFill/>
          <a:ln cap="flat" cmpd="sng" w="31750">
            <a:solidFill>
              <a:schemeClr val="dk1"/>
            </a:solidFill>
            <a:prstDash val="solid"/>
            <a:miter lim="800000"/>
            <a:headEnd len="sm" w="sm" type="none"/>
            <a:tailEnd len="sm" w="sm" type="none"/>
          </a:ln>
        </p:spPr>
      </p:cxnSp>
      <p:sp>
        <p:nvSpPr>
          <p:cNvPr id="1024" name="Google Shape;1024;p113"/>
          <p:cNvSpPr/>
          <p:nvPr/>
        </p:nvSpPr>
        <p:spPr>
          <a:xfrm>
            <a:off x="609600" y="5105400"/>
            <a:ext cx="304800" cy="304800"/>
          </a:xfrm>
          <a:prstGeom prst="ellipse">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5" name="Google Shape;1025;p113"/>
          <p:cNvSpPr/>
          <p:nvPr/>
        </p:nvSpPr>
        <p:spPr>
          <a:xfrm>
            <a:off x="914400" y="5410200"/>
            <a:ext cx="543418"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Click 1</a:t>
            </a:r>
            <a:endParaRPr b="0" i="0" sz="1400" u="none" cap="none" strike="noStrike">
              <a:solidFill>
                <a:srgbClr val="000000"/>
              </a:solidFill>
              <a:latin typeface="Arial"/>
              <a:ea typeface="Arial"/>
              <a:cs typeface="Arial"/>
              <a:sym typeface="Arial"/>
            </a:endParaRPr>
          </a:p>
        </p:txBody>
      </p:sp>
      <p:sp>
        <p:nvSpPr>
          <p:cNvPr id="1026" name="Google Shape;1026;p113"/>
          <p:cNvSpPr/>
          <p:nvPr/>
        </p:nvSpPr>
        <p:spPr>
          <a:xfrm>
            <a:off x="1828800" y="3276600"/>
            <a:ext cx="304800" cy="304800"/>
          </a:xfrm>
          <a:prstGeom prst="ellipse">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7" name="Google Shape;1027;p113"/>
          <p:cNvSpPr/>
          <p:nvPr/>
        </p:nvSpPr>
        <p:spPr>
          <a:xfrm>
            <a:off x="1294372" y="3077288"/>
            <a:ext cx="543418"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Click 2</a:t>
            </a:r>
            <a:endParaRPr b="0" i="0" sz="1400" u="none" cap="none" strike="noStrike">
              <a:solidFill>
                <a:srgbClr val="000000"/>
              </a:solidFill>
              <a:latin typeface="Arial"/>
              <a:ea typeface="Arial"/>
              <a:cs typeface="Arial"/>
              <a:sym typeface="Arial"/>
            </a:endParaRPr>
          </a:p>
        </p:txBody>
      </p:sp>
      <p:sp>
        <p:nvSpPr>
          <p:cNvPr id="1028" name="Google Shape;1028;p113"/>
          <p:cNvSpPr/>
          <p:nvPr/>
        </p:nvSpPr>
        <p:spPr>
          <a:xfrm>
            <a:off x="2128591" y="3094182"/>
            <a:ext cx="543418"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Click 3</a:t>
            </a:r>
            <a:endParaRPr b="0" i="0" sz="1400" u="none" cap="none" strike="noStrike">
              <a:solidFill>
                <a:srgbClr val="000000"/>
              </a:solidFill>
              <a:latin typeface="Arial"/>
              <a:ea typeface="Arial"/>
              <a:cs typeface="Arial"/>
              <a:sym typeface="Arial"/>
            </a:endParaRPr>
          </a:p>
        </p:txBody>
      </p:sp>
      <p:cxnSp>
        <p:nvCxnSpPr>
          <p:cNvPr id="1029" name="Google Shape;1029;p113"/>
          <p:cNvCxnSpPr/>
          <p:nvPr/>
        </p:nvCxnSpPr>
        <p:spPr>
          <a:xfrm>
            <a:off x="533400" y="5334000"/>
            <a:ext cx="2133600" cy="0"/>
          </a:xfrm>
          <a:prstGeom prst="straightConnector1">
            <a:avLst/>
          </a:prstGeom>
          <a:noFill/>
          <a:ln cap="flat" cmpd="sng" w="31750">
            <a:solidFill>
              <a:schemeClr val="dk1"/>
            </a:solidFill>
            <a:prstDash val="solid"/>
            <a:miter lim="800000"/>
            <a:headEnd len="sm" w="sm" type="none"/>
            <a:tailEnd len="sm" w="sm" type="none"/>
          </a:ln>
        </p:spPr>
      </p:cxnSp>
      <p:cxnSp>
        <p:nvCxnSpPr>
          <p:cNvPr id="1030" name="Google Shape;1030;p113"/>
          <p:cNvCxnSpPr/>
          <p:nvPr/>
        </p:nvCxnSpPr>
        <p:spPr>
          <a:xfrm>
            <a:off x="2842342" y="1219200"/>
            <a:ext cx="1524000" cy="0"/>
          </a:xfrm>
          <a:prstGeom prst="straightConnector1">
            <a:avLst/>
          </a:prstGeom>
          <a:noFill/>
          <a:ln cap="flat" cmpd="sng" w="31750">
            <a:solidFill>
              <a:schemeClr val="dk1"/>
            </a:solidFill>
            <a:prstDash val="solid"/>
            <a:miter lim="800000"/>
            <a:headEnd len="sm" w="sm" type="none"/>
            <a:tailEnd len="sm" w="sm" type="none"/>
          </a:ln>
        </p:spPr>
      </p:cxnSp>
      <p:cxnSp>
        <p:nvCxnSpPr>
          <p:cNvPr id="1031" name="Google Shape;1031;p113"/>
          <p:cNvCxnSpPr/>
          <p:nvPr/>
        </p:nvCxnSpPr>
        <p:spPr>
          <a:xfrm>
            <a:off x="2667000" y="1752600"/>
            <a:ext cx="1524000" cy="0"/>
          </a:xfrm>
          <a:prstGeom prst="straightConnector1">
            <a:avLst/>
          </a:prstGeom>
          <a:noFill/>
          <a:ln cap="flat" cmpd="sng" w="31750">
            <a:solidFill>
              <a:schemeClr val="dk1"/>
            </a:solidFill>
            <a:prstDash val="solid"/>
            <a:miter lim="800000"/>
            <a:headEnd len="sm" w="sm" type="none"/>
            <a:tailEnd len="sm" w="sm" type="none"/>
          </a:ln>
        </p:spPr>
      </p:cxnSp>
      <p:cxnSp>
        <p:nvCxnSpPr>
          <p:cNvPr id="1032" name="Google Shape;1032;p113"/>
          <p:cNvCxnSpPr/>
          <p:nvPr/>
        </p:nvCxnSpPr>
        <p:spPr>
          <a:xfrm>
            <a:off x="2667000" y="2463662"/>
            <a:ext cx="1524000" cy="0"/>
          </a:xfrm>
          <a:prstGeom prst="straightConnector1">
            <a:avLst/>
          </a:prstGeom>
          <a:noFill/>
          <a:ln cap="flat" cmpd="sng" w="31750">
            <a:solidFill>
              <a:schemeClr val="dk1"/>
            </a:solidFill>
            <a:prstDash val="solid"/>
            <a:miter lim="800000"/>
            <a:headEnd len="sm" w="sm" type="none"/>
            <a:tailEnd len="sm" w="sm" type="none"/>
          </a:ln>
        </p:spPr>
      </p:cxnSp>
      <p:sp>
        <p:nvSpPr>
          <p:cNvPr id="1033" name="Google Shape;1033;p113"/>
          <p:cNvSpPr txBox="1"/>
          <p:nvPr/>
        </p:nvSpPr>
        <p:spPr>
          <a:xfrm>
            <a:off x="1913009" y="2278996"/>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0.618</a:t>
            </a:r>
            <a:endParaRPr b="0" i="0" sz="1400" u="none" cap="none" strike="noStrike">
              <a:solidFill>
                <a:srgbClr val="000000"/>
              </a:solidFill>
              <a:latin typeface="Arial"/>
              <a:ea typeface="Arial"/>
              <a:cs typeface="Arial"/>
              <a:sym typeface="Arial"/>
            </a:endParaRPr>
          </a:p>
        </p:txBody>
      </p:sp>
      <p:sp>
        <p:nvSpPr>
          <p:cNvPr id="1034" name="Google Shape;1034;p113"/>
          <p:cNvSpPr txBox="1"/>
          <p:nvPr/>
        </p:nvSpPr>
        <p:spPr>
          <a:xfrm>
            <a:off x="1976508" y="1542675"/>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1.000</a:t>
            </a:r>
            <a:endParaRPr b="0" i="0" sz="1400" u="none" cap="none" strike="noStrike">
              <a:solidFill>
                <a:srgbClr val="000000"/>
              </a:solidFill>
              <a:latin typeface="Arial"/>
              <a:ea typeface="Arial"/>
              <a:cs typeface="Arial"/>
              <a:sym typeface="Arial"/>
            </a:endParaRPr>
          </a:p>
        </p:txBody>
      </p:sp>
      <p:sp>
        <p:nvSpPr>
          <p:cNvPr id="1035" name="Google Shape;1035;p113"/>
          <p:cNvSpPr txBox="1"/>
          <p:nvPr/>
        </p:nvSpPr>
        <p:spPr>
          <a:xfrm>
            <a:off x="2043471" y="1029045"/>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1.618</a:t>
            </a:r>
            <a:endParaRPr b="0" i="0" sz="1400" u="none" cap="none" strike="noStrike">
              <a:solidFill>
                <a:srgbClr val="000000"/>
              </a:solidFill>
              <a:latin typeface="Arial"/>
              <a:ea typeface="Arial"/>
              <a:cs typeface="Arial"/>
              <a:sym typeface="Arial"/>
            </a:endParaRPr>
          </a:p>
        </p:txBody>
      </p:sp>
      <p:sp>
        <p:nvSpPr>
          <p:cNvPr id="1036" name="Google Shape;1036;p113"/>
          <p:cNvSpPr/>
          <p:nvPr/>
        </p:nvSpPr>
        <p:spPr>
          <a:xfrm>
            <a:off x="2608733" y="1804933"/>
            <a:ext cx="1219200" cy="2462267"/>
          </a:xfrm>
          <a:custGeom>
            <a:rect b="b" l="l" r="r" t="t"/>
            <a:pathLst>
              <a:path extrusionOk="0" h="20992" w="17602">
                <a:moveTo>
                  <a:pt x="0" y="20992"/>
                </a:moveTo>
                <a:lnTo>
                  <a:pt x="4273" y="12692"/>
                </a:lnTo>
                <a:lnTo>
                  <a:pt x="6335" y="15992"/>
                </a:lnTo>
                <a:lnTo>
                  <a:pt x="12376" y="3992"/>
                </a:lnTo>
                <a:lnTo>
                  <a:pt x="14733" y="7892"/>
                </a:lnTo>
                <a:lnTo>
                  <a:pt x="17602" y="0"/>
                </a:lnTo>
              </a:path>
            </a:pathLst>
          </a:custGeom>
          <a:noFill/>
          <a:ln cap="flat" cmpd="sng" w="63500">
            <a:solidFill>
              <a:srgbClr val="7030A0"/>
            </a:solidFill>
            <a:prstDash val="solid"/>
            <a:miter lim="800000"/>
            <a:headEnd len="sm" w="sm" type="none"/>
            <a:tailEnd len="med" w="med" type="triangl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500"/>
                                        <p:tgtEl>
                                          <p:spTgt spid="1023"/>
                                        </p:tgtEl>
                                      </p:cBhvr>
                                    </p:animEffect>
                                  </p:childTnLst>
                                </p:cTn>
                              </p:par>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
                                        <p:tgtEl>
                                          <p:spTgt spid="1029"/>
                                        </p:tgtEl>
                                      </p:cBhvr>
                                    </p:animEffect>
                                  </p:childTnLst>
                                </p:cTn>
                              </p:par>
                              <p:par>
                                <p:cTn fill="hold" nodeType="with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500"/>
                                        <p:tgtEl>
                                          <p:spTgt spid="10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21"/>
                                        </p:tgtEl>
                                        <p:attrNameLst>
                                          <p:attrName>style.visibility</p:attrName>
                                        </p:attrNameLst>
                                      </p:cBhvr>
                                      <p:to>
                                        <p:strVal val="visible"/>
                                      </p:to>
                                    </p:set>
                                    <p:anim calcmode="lin" valueType="num">
                                      <p:cBhvr additive="base">
                                        <p:cTn dur="500"/>
                                        <p:tgtEl>
                                          <p:spTgt spid="1021"/>
                                        </p:tgtEl>
                                        <p:attrNameLst>
                                          <p:attrName>ppt_w</p:attrName>
                                        </p:attrNameLst>
                                      </p:cBhvr>
                                      <p:tavLst>
                                        <p:tav fmla="" tm="0">
                                          <p:val>
                                            <p:strVal val="0"/>
                                          </p:val>
                                        </p:tav>
                                        <p:tav fmla="" tm="100000">
                                          <p:val>
                                            <p:strVal val="#ppt_w"/>
                                          </p:val>
                                        </p:tav>
                                      </p:tavLst>
                                    </p:anim>
                                    <p:anim calcmode="lin" valueType="num">
                                      <p:cBhvr additive="base">
                                        <p:cTn dur="500"/>
                                        <p:tgtEl>
                                          <p:spTgt spid="1021"/>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500"/>
                                        <p:tgtEl>
                                          <p:spTgt spid="1025"/>
                                        </p:tgtEl>
                                      </p:cBhvr>
                                    </p:animEffect>
                                  </p:childTnLst>
                                </p:cTn>
                              </p:par>
                              <p:par>
                                <p:cTn fill="hold" nodeType="with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500"/>
                                        <p:tgtEl>
                                          <p:spTgt spid="102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500"/>
                                        <p:tgtEl>
                                          <p:spTgt spid="1027"/>
                                        </p:tgtEl>
                                      </p:cBhvr>
                                    </p:animEffect>
                                  </p:childTnLst>
                                </p:cTn>
                              </p:par>
                              <p:par>
                                <p:cTn fill="hold" nodeType="with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500"/>
                                        <p:tgtEl>
                                          <p:spTgt spid="102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500"/>
                                        <p:tgtEl>
                                          <p:spTgt spid="102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500"/>
                                        <p:tgtEl>
                                          <p:spTgt spid="1022"/>
                                        </p:tgtEl>
                                      </p:cBhvr>
                                    </p:animEffect>
                                  </p:childTnLst>
                                </p:cTn>
                              </p:par>
                              <p:par>
                                <p:cTn fill="hold" nodeType="with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500"/>
                                        <p:tgtEl>
                                          <p:spTgt spid="103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500"/>
                                        <p:tgtEl>
                                          <p:spTgt spid="1036"/>
                                        </p:tgtEl>
                                      </p:cBhvr>
                                    </p:animEffect>
                                  </p:childTnLst>
                                </p:cTn>
                              </p:par>
                              <p:par>
                                <p:cTn fill="hold" nodeType="withEffect" presetClass="entr" presetID="10" presetSubtype="0">
                                  <p:stCondLst>
                                    <p:cond delay="0"/>
                                  </p:stCondLst>
                                  <p:childTnLst>
                                    <p:set>
                                      <p:cBhvr>
                                        <p:cTn dur="1" fill="hold">
                                          <p:stCondLst>
                                            <p:cond delay="0"/>
                                          </p:stCondLst>
                                        </p:cTn>
                                        <p:tgtEl>
                                          <p:spTgt spid="1033"/>
                                        </p:tgtEl>
                                        <p:attrNameLst>
                                          <p:attrName>style.visibility</p:attrName>
                                        </p:attrNameLst>
                                      </p:cBhvr>
                                      <p:to>
                                        <p:strVal val="visible"/>
                                      </p:to>
                                    </p:set>
                                    <p:animEffect filter="fade" transition="in">
                                      <p:cBhvr>
                                        <p:cTn dur="500"/>
                                        <p:tgtEl>
                                          <p:spTgt spid="103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500"/>
                                        <p:tgtEl>
                                          <p:spTgt spid="1032"/>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500"/>
                                        <p:tgtEl>
                                          <p:spTgt spid="1031"/>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
                                        <p:tgtEl>
                                          <p:spTgt spid="1030"/>
                                        </p:tgtEl>
                                      </p:cBhvr>
                                    </p:animEffect>
                                  </p:childTnLst>
                                </p:cTn>
                              </p:par>
                              <p:par>
                                <p:cTn fill="hold" nodeType="withEffect" presetClass="entr" presetID="23" presetSubtype="16">
                                  <p:stCondLst>
                                    <p:cond delay="0"/>
                                  </p:stCondLst>
                                  <p:childTnLst>
                                    <p:set>
                                      <p:cBhvr>
                                        <p:cTn dur="1" fill="hold">
                                          <p:stCondLst>
                                            <p:cond delay="0"/>
                                          </p:stCondLst>
                                        </p:cTn>
                                        <p:tgtEl>
                                          <p:spTgt spid="1034"/>
                                        </p:tgtEl>
                                        <p:attrNameLst>
                                          <p:attrName>style.visibility</p:attrName>
                                        </p:attrNameLst>
                                      </p:cBhvr>
                                      <p:to>
                                        <p:strVal val="visible"/>
                                      </p:to>
                                    </p:set>
                                    <p:anim calcmode="lin" valueType="num">
                                      <p:cBhvr additive="base">
                                        <p:cTn dur="500"/>
                                        <p:tgtEl>
                                          <p:spTgt spid="1034"/>
                                        </p:tgtEl>
                                        <p:attrNameLst>
                                          <p:attrName>ppt_w</p:attrName>
                                        </p:attrNameLst>
                                      </p:cBhvr>
                                      <p:tavLst>
                                        <p:tav fmla="" tm="0">
                                          <p:val>
                                            <p:strVal val="0"/>
                                          </p:val>
                                        </p:tav>
                                        <p:tav fmla="" tm="100000">
                                          <p:val>
                                            <p:strVal val="#ppt_w"/>
                                          </p:val>
                                        </p:tav>
                                      </p:tavLst>
                                    </p:anim>
                                    <p:anim calcmode="lin" valueType="num">
                                      <p:cBhvr additive="base">
                                        <p:cTn dur="500"/>
                                        <p:tgtEl>
                                          <p:spTgt spid="103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1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Symmetry</a:t>
            </a:r>
            <a:endParaRPr/>
          </a:p>
        </p:txBody>
      </p:sp>
      <p:sp>
        <p:nvSpPr>
          <p:cNvPr id="1042" name="Google Shape;1042;p11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Symmetry is similar to projections in the waves under study are not adjacent, or connected, to each other. Projections are comparing alternate trend waves to each other.  Symmetry is comparing non-adjacent corrective waves.  Many times corrections in the course of a trend are similar in length.  </a:t>
            </a:r>
            <a:endParaRPr/>
          </a:p>
          <a:p>
            <a:pPr indent="-171450" lvl="0" marL="171450" rtl="0" algn="l">
              <a:lnSpc>
                <a:spcPct val="90000"/>
              </a:lnSpc>
              <a:spcBef>
                <a:spcPts val="750"/>
              </a:spcBef>
              <a:spcAft>
                <a:spcPts val="0"/>
              </a:spcAft>
              <a:buClr>
                <a:schemeClr val="dk1"/>
              </a:buClr>
              <a:buSzPts val="2100"/>
              <a:buChar char="•"/>
            </a:pPr>
            <a:r>
              <a:rPr lang="en-US"/>
              <a:t>And if true symmetry does not hold , 100%,  swings can be related by the Fib ratios; 0.618, 1.0, 1.272, 1.618, 2.0, and 261.8</a:t>
            </a:r>
            <a:endParaRPr/>
          </a:p>
        </p:txBody>
      </p:sp>
      <p:pic>
        <p:nvPicPr>
          <p:cNvPr id="1043" name="Google Shape;1043;p114"/>
          <p:cNvPicPr preferRelativeResize="0"/>
          <p:nvPr/>
        </p:nvPicPr>
        <p:blipFill rotWithShape="1">
          <a:blip r:embed="rId3">
            <a:alphaModFix/>
          </a:blip>
          <a:srcRect b="0" l="0" r="0" t="0"/>
          <a:stretch/>
        </p:blipFill>
        <p:spPr>
          <a:xfrm>
            <a:off x="1791047" y="4000857"/>
            <a:ext cx="5561905" cy="285714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1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Freeport McMoran Weekly - $12.57</a:t>
            </a:r>
            <a:endParaRPr/>
          </a:p>
        </p:txBody>
      </p:sp>
      <p:pic>
        <p:nvPicPr>
          <p:cNvPr id="1049" name="Google Shape;1049;p115"/>
          <p:cNvPicPr preferRelativeResize="0"/>
          <p:nvPr>
            <p:ph idx="1" type="body"/>
          </p:nvPr>
        </p:nvPicPr>
        <p:blipFill rotWithShape="1">
          <a:blip r:embed="rId3">
            <a:alphaModFix/>
          </a:blip>
          <a:srcRect b="0" l="1335" r="0" t="0"/>
          <a:stretch/>
        </p:blipFill>
        <p:spPr>
          <a:xfrm>
            <a:off x="1143000" y="1825625"/>
            <a:ext cx="6952180" cy="435133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11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Exxon Mobil – 3 HR- $2.70</a:t>
            </a:r>
            <a:endParaRPr/>
          </a:p>
        </p:txBody>
      </p:sp>
      <p:pic>
        <p:nvPicPr>
          <p:cNvPr id="1055" name="Google Shape;1055;p116"/>
          <p:cNvPicPr preferRelativeResize="0"/>
          <p:nvPr>
            <p:ph idx="1" type="body"/>
          </p:nvPr>
        </p:nvPicPr>
        <p:blipFill rotWithShape="1">
          <a:blip r:embed="rId3">
            <a:alphaModFix/>
          </a:blip>
          <a:srcRect b="0" l="0" r="0" t="0"/>
          <a:stretch/>
        </p:blipFill>
        <p:spPr>
          <a:xfrm>
            <a:off x="900098" y="1600200"/>
            <a:ext cx="6999070" cy="4576763"/>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Goldman Sachs 3 HR - $10.34</a:t>
            </a:r>
            <a:endParaRPr/>
          </a:p>
        </p:txBody>
      </p:sp>
      <p:pic>
        <p:nvPicPr>
          <p:cNvPr id="1061" name="Google Shape;1061;p117"/>
          <p:cNvPicPr preferRelativeResize="0"/>
          <p:nvPr>
            <p:ph idx="1" type="body"/>
          </p:nvPr>
        </p:nvPicPr>
        <p:blipFill rotWithShape="1">
          <a:blip r:embed="rId3">
            <a:alphaModFix/>
          </a:blip>
          <a:srcRect b="0" l="0" r="0" t="0"/>
          <a:stretch/>
        </p:blipFill>
        <p:spPr>
          <a:xfrm>
            <a:off x="1441957" y="1371600"/>
            <a:ext cx="6260085" cy="482804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1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Calibri"/>
              <a:buNone/>
            </a:pPr>
            <a:r>
              <a:rPr lang="en-US" sz="6600"/>
              <a:t>Trading A Fib Zone</a:t>
            </a:r>
            <a:endParaRPr/>
          </a:p>
        </p:txBody>
      </p:sp>
      <p:sp>
        <p:nvSpPr>
          <p:cNvPr id="1067" name="Google Shape;1067;p11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000"/>
              <a:buChar char="•"/>
            </a:pPr>
            <a:r>
              <a:rPr lang="en-US" sz="2000"/>
              <a:t>In the prior webinar we talked about top losses going immediately below the low of  final swing wave low in a bearish A-B-C correction setting up a long trade.</a:t>
            </a:r>
            <a:endParaRPr/>
          </a:p>
          <a:p>
            <a:pPr indent="-171450" lvl="0" marL="171450" rtl="0" algn="l">
              <a:lnSpc>
                <a:spcPct val="90000"/>
              </a:lnSpc>
              <a:spcBef>
                <a:spcPts val="750"/>
              </a:spcBef>
              <a:spcAft>
                <a:spcPts val="0"/>
              </a:spcAft>
              <a:buClr>
                <a:schemeClr val="dk1"/>
              </a:buClr>
              <a:buSzPts val="2000"/>
              <a:buChar char="•"/>
            </a:pPr>
            <a:r>
              <a:rPr lang="en-US" sz="2000"/>
              <a:t>In some cases being whipsawed out of trades prematurely is a quite common.  Instead we can place stop losses just below the low of a Fib support zone in the case of longs, and just above the FRZ in the case of shorts.</a:t>
            </a:r>
            <a:endParaRPr/>
          </a:p>
          <a:p>
            <a:pPr indent="-171450" lvl="0" marL="171450" rtl="0" algn="l">
              <a:lnSpc>
                <a:spcPct val="90000"/>
              </a:lnSpc>
              <a:spcBef>
                <a:spcPts val="750"/>
              </a:spcBef>
              <a:spcAft>
                <a:spcPts val="0"/>
              </a:spcAft>
              <a:buClr>
                <a:schemeClr val="dk1"/>
              </a:buClr>
              <a:buSzPts val="2000"/>
              <a:buChar char="•"/>
            </a:pPr>
            <a:r>
              <a:rPr lang="en-US" sz="2000"/>
              <a:t>How look for tightly clustered Fib levels and eliminate extraneous Fib levels to create zones.</a:t>
            </a:r>
            <a:endParaRPr/>
          </a:p>
        </p:txBody>
      </p:sp>
      <p:pic>
        <p:nvPicPr>
          <p:cNvPr id="1068" name="Google Shape;1068;p118"/>
          <p:cNvPicPr preferRelativeResize="0"/>
          <p:nvPr/>
        </p:nvPicPr>
        <p:blipFill rotWithShape="1">
          <a:blip r:embed="rId3">
            <a:alphaModFix/>
          </a:blip>
          <a:srcRect b="0" l="0" r="0" t="0"/>
          <a:stretch/>
        </p:blipFill>
        <p:spPr>
          <a:xfrm>
            <a:off x="3471926" y="4267200"/>
            <a:ext cx="5043424" cy="25908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Goldman Sachs FSZ Trade</a:t>
            </a:r>
            <a:endParaRPr/>
          </a:p>
        </p:txBody>
      </p:sp>
      <p:pic>
        <p:nvPicPr>
          <p:cNvPr id="1074" name="Google Shape;1074;p119"/>
          <p:cNvPicPr preferRelativeResize="0"/>
          <p:nvPr>
            <p:ph idx="1" type="body"/>
          </p:nvPr>
        </p:nvPicPr>
        <p:blipFill rotWithShape="1">
          <a:blip r:embed="rId3">
            <a:alphaModFix/>
          </a:blip>
          <a:srcRect b="0" l="0" r="0" t="0"/>
          <a:stretch/>
        </p:blipFill>
        <p:spPr>
          <a:xfrm>
            <a:off x="500056" y="1295400"/>
            <a:ext cx="8141498" cy="5410200"/>
          </a:xfrm>
          <a:prstGeom prst="rect">
            <a:avLst/>
          </a:prstGeom>
          <a:noFill/>
          <a:ln>
            <a:noFill/>
          </a:ln>
        </p:spPr>
      </p:pic>
      <p:pic>
        <p:nvPicPr>
          <p:cNvPr id="1075" name="Google Shape;1075;p119"/>
          <p:cNvPicPr preferRelativeResize="0"/>
          <p:nvPr/>
        </p:nvPicPr>
        <p:blipFill rotWithShape="1">
          <a:blip r:embed="rId4">
            <a:alphaModFix/>
          </a:blip>
          <a:srcRect b="0" l="0" r="0" t="0"/>
          <a:stretch/>
        </p:blipFill>
        <p:spPr>
          <a:xfrm>
            <a:off x="500055" y="1295400"/>
            <a:ext cx="8141499" cy="5410200"/>
          </a:xfrm>
          <a:prstGeom prst="rect">
            <a:avLst/>
          </a:prstGeom>
          <a:noFill/>
          <a:ln>
            <a:noFill/>
          </a:ln>
        </p:spPr>
      </p:pic>
      <p:sp>
        <p:nvSpPr>
          <p:cNvPr id="1076" name="Google Shape;1076;p119"/>
          <p:cNvSpPr/>
          <p:nvPr/>
        </p:nvSpPr>
        <p:spPr>
          <a:xfrm>
            <a:off x="6705600" y="1828800"/>
            <a:ext cx="1447800" cy="71596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2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Goldman Sachs FSZ Trade</a:t>
            </a:r>
            <a:endParaRPr/>
          </a:p>
        </p:txBody>
      </p:sp>
      <p:pic>
        <p:nvPicPr>
          <p:cNvPr id="1082" name="Google Shape;1082;p120"/>
          <p:cNvPicPr preferRelativeResize="0"/>
          <p:nvPr>
            <p:ph idx="1" type="body"/>
          </p:nvPr>
        </p:nvPicPr>
        <p:blipFill rotWithShape="1">
          <a:blip r:embed="rId3">
            <a:alphaModFix/>
          </a:blip>
          <a:srcRect b="0" l="0" r="0" t="0"/>
          <a:stretch/>
        </p:blipFill>
        <p:spPr>
          <a:xfrm>
            <a:off x="500056" y="1295400"/>
            <a:ext cx="8141498" cy="5410200"/>
          </a:xfrm>
          <a:prstGeom prst="rect">
            <a:avLst/>
          </a:prstGeom>
          <a:noFill/>
          <a:ln>
            <a:noFill/>
          </a:ln>
        </p:spPr>
      </p:pic>
      <p:pic>
        <p:nvPicPr>
          <p:cNvPr id="1083" name="Google Shape;1083;p120"/>
          <p:cNvPicPr preferRelativeResize="0"/>
          <p:nvPr/>
        </p:nvPicPr>
        <p:blipFill rotWithShape="1">
          <a:blip r:embed="rId4">
            <a:alphaModFix/>
          </a:blip>
          <a:srcRect b="0" l="0" r="0" t="0"/>
          <a:stretch/>
        </p:blipFill>
        <p:spPr>
          <a:xfrm>
            <a:off x="492035" y="1295400"/>
            <a:ext cx="8141500" cy="5410200"/>
          </a:xfrm>
          <a:prstGeom prst="rect">
            <a:avLst/>
          </a:prstGeom>
          <a:noFill/>
          <a:ln>
            <a:noFill/>
          </a:ln>
        </p:spPr>
      </p:pic>
      <p:sp>
        <p:nvSpPr>
          <p:cNvPr id="1084" name="Google Shape;1084;p120"/>
          <p:cNvSpPr/>
          <p:nvPr/>
        </p:nvSpPr>
        <p:spPr>
          <a:xfrm>
            <a:off x="6705600" y="1828800"/>
            <a:ext cx="1447800" cy="71596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Goldman Sachs FSZ Trade</a:t>
            </a:r>
            <a:endParaRPr/>
          </a:p>
        </p:txBody>
      </p:sp>
      <p:pic>
        <p:nvPicPr>
          <p:cNvPr id="1090" name="Google Shape;1090;p121"/>
          <p:cNvPicPr preferRelativeResize="0"/>
          <p:nvPr>
            <p:ph idx="1" type="body"/>
          </p:nvPr>
        </p:nvPicPr>
        <p:blipFill rotWithShape="1">
          <a:blip r:embed="rId3">
            <a:alphaModFix/>
          </a:blip>
          <a:srcRect b="0" l="0" r="0" t="0"/>
          <a:stretch/>
        </p:blipFill>
        <p:spPr>
          <a:xfrm>
            <a:off x="500056" y="1295400"/>
            <a:ext cx="8141498" cy="5410200"/>
          </a:xfrm>
          <a:prstGeom prst="rect">
            <a:avLst/>
          </a:prstGeom>
          <a:noFill/>
          <a:ln>
            <a:noFill/>
          </a:ln>
        </p:spPr>
      </p:pic>
      <p:pic>
        <p:nvPicPr>
          <p:cNvPr id="1091" name="Google Shape;1091;p121"/>
          <p:cNvPicPr preferRelativeResize="0"/>
          <p:nvPr/>
        </p:nvPicPr>
        <p:blipFill rotWithShape="1">
          <a:blip r:embed="rId4">
            <a:alphaModFix/>
          </a:blip>
          <a:srcRect b="0" l="0" r="0" t="0"/>
          <a:stretch/>
        </p:blipFill>
        <p:spPr>
          <a:xfrm>
            <a:off x="500056" y="1295401"/>
            <a:ext cx="8141498" cy="5410199"/>
          </a:xfrm>
          <a:prstGeom prst="rect">
            <a:avLst/>
          </a:prstGeom>
          <a:noFill/>
          <a:ln>
            <a:noFill/>
          </a:ln>
        </p:spPr>
      </p:pic>
      <p:sp>
        <p:nvSpPr>
          <p:cNvPr id="1092" name="Google Shape;1092;p121"/>
          <p:cNvSpPr/>
          <p:nvPr/>
        </p:nvSpPr>
        <p:spPr>
          <a:xfrm>
            <a:off x="6324600" y="1828800"/>
            <a:ext cx="1447800" cy="71596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Goldman Sachs FSZ Trade</a:t>
            </a:r>
            <a:endParaRPr/>
          </a:p>
        </p:txBody>
      </p:sp>
      <p:pic>
        <p:nvPicPr>
          <p:cNvPr id="1098" name="Google Shape;1098;p122"/>
          <p:cNvPicPr preferRelativeResize="0"/>
          <p:nvPr>
            <p:ph idx="1" type="body"/>
          </p:nvPr>
        </p:nvPicPr>
        <p:blipFill rotWithShape="1">
          <a:blip r:embed="rId3">
            <a:alphaModFix/>
          </a:blip>
          <a:srcRect b="0" l="0" r="0" t="0"/>
          <a:stretch/>
        </p:blipFill>
        <p:spPr>
          <a:xfrm>
            <a:off x="500056" y="1295400"/>
            <a:ext cx="8141498" cy="5410200"/>
          </a:xfrm>
          <a:prstGeom prst="rect">
            <a:avLst/>
          </a:prstGeom>
          <a:noFill/>
          <a:ln>
            <a:noFill/>
          </a:ln>
        </p:spPr>
      </p:pic>
      <p:pic>
        <p:nvPicPr>
          <p:cNvPr id="1099" name="Google Shape;1099;p122"/>
          <p:cNvPicPr preferRelativeResize="0"/>
          <p:nvPr/>
        </p:nvPicPr>
        <p:blipFill rotWithShape="1">
          <a:blip r:embed="rId4">
            <a:alphaModFix/>
          </a:blip>
          <a:srcRect b="0" l="0" r="0" t="0"/>
          <a:stretch/>
        </p:blipFill>
        <p:spPr>
          <a:xfrm>
            <a:off x="500055" y="1295400"/>
            <a:ext cx="8141499" cy="5410200"/>
          </a:xfrm>
          <a:prstGeom prst="rect">
            <a:avLst/>
          </a:prstGeom>
          <a:noFill/>
          <a:ln>
            <a:noFill/>
          </a:ln>
        </p:spPr>
      </p:pic>
      <p:sp>
        <p:nvSpPr>
          <p:cNvPr id="1100" name="Google Shape;1100;p122"/>
          <p:cNvSpPr txBox="1"/>
          <p:nvPr/>
        </p:nvSpPr>
        <p:spPr>
          <a:xfrm>
            <a:off x="1828800" y="4311134"/>
            <a:ext cx="1143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Long</a:t>
            </a:r>
            <a:endParaRPr b="0" i="0" sz="1400" u="none" cap="none" strike="noStrike">
              <a:solidFill>
                <a:srgbClr val="000000"/>
              </a:solidFill>
              <a:latin typeface="Arial"/>
              <a:ea typeface="Arial"/>
              <a:cs typeface="Arial"/>
              <a:sym typeface="Arial"/>
            </a:endParaRPr>
          </a:p>
        </p:txBody>
      </p:sp>
      <p:cxnSp>
        <p:nvCxnSpPr>
          <p:cNvPr id="1101" name="Google Shape;1101;p122"/>
          <p:cNvCxnSpPr/>
          <p:nvPr/>
        </p:nvCxnSpPr>
        <p:spPr>
          <a:xfrm>
            <a:off x="2514600" y="4495800"/>
            <a:ext cx="1219200" cy="0"/>
          </a:xfrm>
          <a:prstGeom prst="straightConnector1">
            <a:avLst/>
          </a:prstGeom>
          <a:noFill/>
          <a:ln cap="flat" cmpd="sng" w="28575">
            <a:solidFill>
              <a:srgbClr val="00B0F0"/>
            </a:solidFill>
            <a:prstDash val="solid"/>
            <a:miter lim="800000"/>
            <a:headEnd len="sm" w="sm" type="none"/>
            <a:tailEnd len="med" w="med" type="triangle"/>
          </a:ln>
        </p:spPr>
      </p:cxnSp>
      <p:sp>
        <p:nvSpPr>
          <p:cNvPr id="1102" name="Google Shape;1102;p122"/>
          <p:cNvSpPr/>
          <p:nvPr/>
        </p:nvSpPr>
        <p:spPr>
          <a:xfrm>
            <a:off x="6324600" y="1752600"/>
            <a:ext cx="1447800" cy="71596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14"/>
          <p:cNvPicPr preferRelativeResize="0"/>
          <p:nvPr/>
        </p:nvPicPr>
        <p:blipFill rotWithShape="1">
          <a:blip r:embed="rId3">
            <a:alphaModFix/>
          </a:blip>
          <a:srcRect b="0" l="16025" r="0" t="2999"/>
          <a:stretch/>
        </p:blipFill>
        <p:spPr>
          <a:xfrm>
            <a:off x="927389" y="1034398"/>
            <a:ext cx="7270155" cy="4723877"/>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Goldman Sachs FSZ Trade</a:t>
            </a:r>
            <a:endParaRPr/>
          </a:p>
        </p:txBody>
      </p:sp>
      <p:pic>
        <p:nvPicPr>
          <p:cNvPr id="1108" name="Google Shape;1108;p123"/>
          <p:cNvPicPr preferRelativeResize="0"/>
          <p:nvPr>
            <p:ph idx="1" type="body"/>
          </p:nvPr>
        </p:nvPicPr>
        <p:blipFill rotWithShape="1">
          <a:blip r:embed="rId3">
            <a:alphaModFix/>
          </a:blip>
          <a:srcRect b="0" l="0" r="0" t="0"/>
          <a:stretch/>
        </p:blipFill>
        <p:spPr>
          <a:xfrm>
            <a:off x="500056" y="1295400"/>
            <a:ext cx="8141498" cy="5410200"/>
          </a:xfrm>
          <a:prstGeom prst="rect">
            <a:avLst/>
          </a:prstGeom>
          <a:noFill/>
          <a:ln>
            <a:noFill/>
          </a:ln>
        </p:spPr>
      </p:pic>
      <p:pic>
        <p:nvPicPr>
          <p:cNvPr id="1109" name="Google Shape;1109;p123"/>
          <p:cNvPicPr preferRelativeResize="0"/>
          <p:nvPr/>
        </p:nvPicPr>
        <p:blipFill rotWithShape="1">
          <a:blip r:embed="rId4">
            <a:alphaModFix/>
          </a:blip>
          <a:srcRect b="0" l="0" r="0" t="0"/>
          <a:stretch/>
        </p:blipFill>
        <p:spPr>
          <a:xfrm>
            <a:off x="500056" y="1295400"/>
            <a:ext cx="8141498" cy="5410199"/>
          </a:xfrm>
          <a:prstGeom prst="rect">
            <a:avLst/>
          </a:prstGeom>
          <a:noFill/>
          <a:ln>
            <a:noFill/>
          </a:ln>
        </p:spPr>
      </p:pic>
      <p:sp>
        <p:nvSpPr>
          <p:cNvPr id="1110" name="Google Shape;1110;p123"/>
          <p:cNvSpPr txBox="1"/>
          <p:nvPr/>
        </p:nvSpPr>
        <p:spPr>
          <a:xfrm>
            <a:off x="1600200" y="4419600"/>
            <a:ext cx="1143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Long</a:t>
            </a:r>
            <a:endParaRPr b="0" i="0" sz="1400" u="none" cap="none" strike="noStrike">
              <a:solidFill>
                <a:srgbClr val="000000"/>
              </a:solidFill>
              <a:latin typeface="Arial"/>
              <a:ea typeface="Arial"/>
              <a:cs typeface="Arial"/>
              <a:sym typeface="Arial"/>
            </a:endParaRPr>
          </a:p>
        </p:txBody>
      </p:sp>
      <p:cxnSp>
        <p:nvCxnSpPr>
          <p:cNvPr id="1111" name="Google Shape;1111;p123"/>
          <p:cNvCxnSpPr/>
          <p:nvPr/>
        </p:nvCxnSpPr>
        <p:spPr>
          <a:xfrm>
            <a:off x="2286000" y="4604266"/>
            <a:ext cx="1219200" cy="0"/>
          </a:xfrm>
          <a:prstGeom prst="straightConnector1">
            <a:avLst/>
          </a:prstGeom>
          <a:noFill/>
          <a:ln cap="flat" cmpd="sng" w="28575">
            <a:solidFill>
              <a:srgbClr val="00B0F0"/>
            </a:solidFill>
            <a:prstDash val="solid"/>
            <a:miter lim="800000"/>
            <a:headEnd len="sm" w="sm" type="none"/>
            <a:tailEnd len="med" w="med" type="triangle"/>
          </a:ln>
        </p:spPr>
      </p:cxnSp>
      <p:sp>
        <p:nvSpPr>
          <p:cNvPr id="1112" name="Google Shape;1112;p123"/>
          <p:cNvSpPr/>
          <p:nvPr/>
        </p:nvSpPr>
        <p:spPr>
          <a:xfrm>
            <a:off x="6400800" y="1868905"/>
            <a:ext cx="1447800" cy="71596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2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Goldman Sachs FSZ Trade</a:t>
            </a:r>
            <a:endParaRPr/>
          </a:p>
        </p:txBody>
      </p:sp>
      <p:pic>
        <p:nvPicPr>
          <p:cNvPr id="1118" name="Google Shape;1118;p124"/>
          <p:cNvPicPr preferRelativeResize="0"/>
          <p:nvPr>
            <p:ph idx="1" type="body"/>
          </p:nvPr>
        </p:nvPicPr>
        <p:blipFill rotWithShape="1">
          <a:blip r:embed="rId3">
            <a:alphaModFix/>
          </a:blip>
          <a:srcRect b="0" l="0" r="0" t="0"/>
          <a:stretch/>
        </p:blipFill>
        <p:spPr>
          <a:xfrm>
            <a:off x="500056" y="1295400"/>
            <a:ext cx="8141498" cy="5410200"/>
          </a:xfrm>
          <a:prstGeom prst="rect">
            <a:avLst/>
          </a:prstGeom>
          <a:noFill/>
          <a:ln>
            <a:noFill/>
          </a:ln>
        </p:spPr>
      </p:pic>
      <p:pic>
        <p:nvPicPr>
          <p:cNvPr id="1119" name="Google Shape;1119;p124"/>
          <p:cNvPicPr preferRelativeResize="0"/>
          <p:nvPr/>
        </p:nvPicPr>
        <p:blipFill rotWithShape="1">
          <a:blip r:embed="rId4">
            <a:alphaModFix/>
          </a:blip>
          <a:srcRect b="0" l="0" r="0" t="0"/>
          <a:stretch/>
        </p:blipFill>
        <p:spPr>
          <a:xfrm>
            <a:off x="487985" y="1295400"/>
            <a:ext cx="8153569" cy="5418221"/>
          </a:xfrm>
          <a:prstGeom prst="rect">
            <a:avLst/>
          </a:prstGeom>
          <a:noFill/>
          <a:ln>
            <a:noFill/>
          </a:ln>
        </p:spPr>
      </p:pic>
      <p:sp>
        <p:nvSpPr>
          <p:cNvPr id="1120" name="Google Shape;1120;p124"/>
          <p:cNvSpPr txBox="1"/>
          <p:nvPr/>
        </p:nvSpPr>
        <p:spPr>
          <a:xfrm>
            <a:off x="1219200" y="4419600"/>
            <a:ext cx="1143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Long</a:t>
            </a:r>
            <a:endParaRPr b="0" i="0" sz="1400" u="none" cap="none" strike="noStrike">
              <a:solidFill>
                <a:srgbClr val="000000"/>
              </a:solidFill>
              <a:latin typeface="Arial"/>
              <a:ea typeface="Arial"/>
              <a:cs typeface="Arial"/>
              <a:sym typeface="Arial"/>
            </a:endParaRPr>
          </a:p>
        </p:txBody>
      </p:sp>
      <p:cxnSp>
        <p:nvCxnSpPr>
          <p:cNvPr id="1121" name="Google Shape;1121;p124"/>
          <p:cNvCxnSpPr/>
          <p:nvPr/>
        </p:nvCxnSpPr>
        <p:spPr>
          <a:xfrm>
            <a:off x="1905000" y="4604266"/>
            <a:ext cx="1219200" cy="0"/>
          </a:xfrm>
          <a:prstGeom prst="straightConnector1">
            <a:avLst/>
          </a:prstGeom>
          <a:noFill/>
          <a:ln cap="flat" cmpd="sng" w="28575">
            <a:solidFill>
              <a:srgbClr val="00B0F0"/>
            </a:solidFill>
            <a:prstDash val="solid"/>
            <a:miter lim="800000"/>
            <a:headEnd len="sm" w="sm" type="none"/>
            <a:tailEnd len="med" w="med" type="triangle"/>
          </a:ln>
        </p:spPr>
      </p:cxnSp>
      <p:sp>
        <p:nvSpPr>
          <p:cNvPr id="1122" name="Google Shape;1122;p124"/>
          <p:cNvSpPr/>
          <p:nvPr/>
        </p:nvSpPr>
        <p:spPr>
          <a:xfrm>
            <a:off x="6477000" y="1904999"/>
            <a:ext cx="1447800" cy="71596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2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Apex Buy / Sell</a:t>
            </a:r>
            <a:endParaRPr/>
          </a:p>
        </p:txBody>
      </p:sp>
      <p:sp>
        <p:nvSpPr>
          <p:cNvPr id="1128" name="Google Shape;1128;p125"/>
          <p:cNvSpPr txBox="1"/>
          <p:nvPr>
            <p:ph idx="4294967295" type="body"/>
          </p:nvPr>
        </p:nvSpPr>
        <p:spPr>
          <a:xfrm>
            <a:off x="1216152" y="1752600"/>
            <a:ext cx="3730752" cy="438912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b="1" lang="en-US"/>
              <a:t> “Apex Buy / Apex Sell”  </a:t>
            </a:r>
            <a:endParaRPr/>
          </a:p>
          <a:p>
            <a:pPr indent="-171450" lvl="1" marL="514350" rtl="0" algn="l">
              <a:lnSpc>
                <a:spcPct val="90000"/>
              </a:lnSpc>
              <a:spcBef>
                <a:spcPts val="375"/>
              </a:spcBef>
              <a:spcAft>
                <a:spcPts val="0"/>
              </a:spcAft>
              <a:buClr>
                <a:schemeClr val="dk1"/>
              </a:buClr>
              <a:buSzPts val="1800"/>
              <a:buChar char="•"/>
            </a:pPr>
            <a:r>
              <a:rPr lang="en-US"/>
              <a:t>Longs</a:t>
            </a:r>
            <a:endParaRPr/>
          </a:p>
          <a:p>
            <a:pPr indent="-171450" lvl="2" marL="857250" rtl="0" algn="l">
              <a:lnSpc>
                <a:spcPct val="90000"/>
              </a:lnSpc>
              <a:spcBef>
                <a:spcPts val="375"/>
              </a:spcBef>
              <a:spcAft>
                <a:spcPts val="0"/>
              </a:spcAft>
              <a:buClr>
                <a:schemeClr val="dk1"/>
              </a:buClr>
              <a:buSzPts val="1500"/>
              <a:buChar char="•"/>
            </a:pPr>
            <a:r>
              <a:rPr lang="en-US"/>
              <a:t>The lowest-low compared to the 2 prior bars.  Makes a new low but closes above the prior bar’s close and the current bar’s open.</a:t>
            </a:r>
            <a:endParaRPr/>
          </a:p>
          <a:p>
            <a:pPr indent="-171450" lvl="1" marL="514350" rtl="0" algn="l">
              <a:lnSpc>
                <a:spcPct val="90000"/>
              </a:lnSpc>
              <a:spcBef>
                <a:spcPts val="375"/>
              </a:spcBef>
              <a:spcAft>
                <a:spcPts val="0"/>
              </a:spcAft>
              <a:buClr>
                <a:schemeClr val="dk1"/>
              </a:buClr>
              <a:buSzPts val="1800"/>
              <a:buChar char="•"/>
            </a:pPr>
            <a:r>
              <a:rPr lang="en-US"/>
              <a:t>Shorts</a:t>
            </a:r>
            <a:endParaRPr/>
          </a:p>
          <a:p>
            <a:pPr indent="-171450" lvl="2" marL="857250" rtl="0" algn="l">
              <a:lnSpc>
                <a:spcPct val="90000"/>
              </a:lnSpc>
              <a:spcBef>
                <a:spcPts val="375"/>
              </a:spcBef>
              <a:spcAft>
                <a:spcPts val="0"/>
              </a:spcAft>
              <a:buClr>
                <a:schemeClr val="dk1"/>
              </a:buClr>
              <a:buSzPts val="1500"/>
              <a:buChar char="•"/>
            </a:pPr>
            <a:r>
              <a:rPr lang="en-US"/>
              <a:t>The highest-high compared to the 2 prior bars.  Makes a new high but closes below the prior bar’s close and the current bar’s open.</a:t>
            </a:r>
            <a:endParaRPr/>
          </a:p>
          <a:p>
            <a:pPr indent="-171450" lvl="1" marL="514350" rtl="0" algn="l">
              <a:lnSpc>
                <a:spcPct val="90000"/>
              </a:lnSpc>
              <a:spcBef>
                <a:spcPts val="375"/>
              </a:spcBef>
              <a:spcAft>
                <a:spcPts val="0"/>
              </a:spcAft>
              <a:buClr>
                <a:schemeClr val="dk1"/>
              </a:buClr>
              <a:buSzPts val="1800"/>
              <a:buChar char="•"/>
            </a:pPr>
            <a:r>
              <a:rPr lang="en-US"/>
              <a:t>Stop loss – one tick beyond the reversal bar extreme.</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1129" name="Google Shape;1129;p125"/>
          <p:cNvPicPr preferRelativeResize="0"/>
          <p:nvPr>
            <p:ph idx="4294967295" type="body"/>
          </p:nvPr>
        </p:nvPicPr>
        <p:blipFill rotWithShape="1">
          <a:blip r:embed="rId3">
            <a:alphaModFix/>
          </a:blip>
          <a:srcRect b="0" l="0" r="0" t="0"/>
          <a:stretch/>
        </p:blipFill>
        <p:spPr>
          <a:xfrm>
            <a:off x="5848490" y="2261604"/>
            <a:ext cx="2238095" cy="337142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2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Psycho Buy / Sell</a:t>
            </a:r>
            <a:endParaRPr/>
          </a:p>
        </p:txBody>
      </p:sp>
      <p:sp>
        <p:nvSpPr>
          <p:cNvPr id="1135" name="Google Shape;1135;p126"/>
          <p:cNvSpPr txBox="1"/>
          <p:nvPr>
            <p:ph idx="4294967295" type="body"/>
          </p:nvPr>
        </p:nvSpPr>
        <p:spPr>
          <a:xfrm>
            <a:off x="1216152" y="1752600"/>
            <a:ext cx="3730752" cy="438912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b="1" lang="en-US"/>
              <a:t> “Psycho Buy, Psycho Sell”</a:t>
            </a:r>
            <a:endParaRPr/>
          </a:p>
          <a:p>
            <a:pPr indent="-171450" lvl="1" marL="514350" rtl="0" algn="l">
              <a:lnSpc>
                <a:spcPct val="90000"/>
              </a:lnSpc>
              <a:spcBef>
                <a:spcPts val="375"/>
              </a:spcBef>
              <a:spcAft>
                <a:spcPts val="0"/>
              </a:spcAft>
              <a:buClr>
                <a:schemeClr val="dk1"/>
              </a:buClr>
              <a:buSzPts val="1800"/>
              <a:buChar char="•"/>
            </a:pPr>
            <a:r>
              <a:rPr lang="en-US"/>
              <a:t>Longs</a:t>
            </a:r>
            <a:endParaRPr/>
          </a:p>
          <a:p>
            <a:pPr indent="-171450" lvl="2" marL="857250" rtl="0" algn="l">
              <a:lnSpc>
                <a:spcPct val="90000"/>
              </a:lnSpc>
              <a:spcBef>
                <a:spcPts val="375"/>
              </a:spcBef>
              <a:spcAft>
                <a:spcPts val="0"/>
              </a:spcAft>
              <a:buClr>
                <a:schemeClr val="dk1"/>
              </a:buClr>
              <a:buSzPts val="1500"/>
              <a:buChar char="•"/>
            </a:pPr>
            <a:r>
              <a:rPr lang="en-US"/>
              <a:t>Bar 1 – is the lowest-low compared to the 2 prior bars.  Makes a new low with an open in the higher 1/3</a:t>
            </a:r>
            <a:r>
              <a:rPr baseline="30000" lang="en-US"/>
              <a:t>rd</a:t>
            </a:r>
            <a:r>
              <a:rPr lang="en-US"/>
              <a:t> of the bar’s range and the low in the bottom 1/3 of the bar’s range.  </a:t>
            </a:r>
            <a:endParaRPr/>
          </a:p>
          <a:p>
            <a:pPr indent="-171450" lvl="2" marL="857250" rtl="0" algn="l">
              <a:lnSpc>
                <a:spcPct val="90000"/>
              </a:lnSpc>
              <a:spcBef>
                <a:spcPts val="375"/>
              </a:spcBef>
              <a:spcAft>
                <a:spcPts val="0"/>
              </a:spcAft>
              <a:buClr>
                <a:schemeClr val="dk1"/>
              </a:buClr>
              <a:buSzPts val="1500"/>
              <a:buChar char="•"/>
            </a:pPr>
            <a:r>
              <a:rPr lang="en-US"/>
              <a:t>Bar 2 – the open is the bottom 1/3</a:t>
            </a:r>
            <a:r>
              <a:rPr baseline="30000" lang="en-US"/>
              <a:t>rd</a:t>
            </a:r>
            <a:r>
              <a:rPr lang="en-US"/>
              <a:t> of the range, and close is in the top 1/3</a:t>
            </a:r>
            <a:r>
              <a:rPr baseline="30000" lang="en-US"/>
              <a:t>rd</a:t>
            </a:r>
            <a:r>
              <a:rPr lang="en-US"/>
              <a:t> of the bars range.</a:t>
            </a:r>
            <a:endParaRPr/>
          </a:p>
          <a:p>
            <a:pPr indent="-171450" lvl="2" marL="857250" rtl="0" algn="l">
              <a:lnSpc>
                <a:spcPct val="90000"/>
              </a:lnSpc>
              <a:spcBef>
                <a:spcPts val="375"/>
              </a:spcBef>
              <a:spcAft>
                <a:spcPts val="0"/>
              </a:spcAft>
              <a:buClr>
                <a:schemeClr val="dk1"/>
              </a:buClr>
              <a:buSzPts val="1500"/>
              <a:buChar char="•"/>
            </a:pPr>
            <a:r>
              <a:rPr lang="en-US"/>
              <a:t>Stop loss 1 tick below the lower of the two bars</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1136" name="Google Shape;1136;p126"/>
          <p:cNvPicPr preferRelativeResize="0"/>
          <p:nvPr>
            <p:ph idx="4294967295" type="body"/>
          </p:nvPr>
        </p:nvPicPr>
        <p:blipFill rotWithShape="1">
          <a:blip r:embed="rId3">
            <a:alphaModFix/>
          </a:blip>
          <a:srcRect b="0" l="0" r="0" t="0"/>
          <a:stretch/>
        </p:blipFill>
        <p:spPr>
          <a:xfrm>
            <a:off x="5102225" y="2472915"/>
            <a:ext cx="3730625" cy="2948808"/>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27"/>
          <p:cNvSpPr txBox="1"/>
          <p:nvPr>
            <p:ph type="title"/>
          </p:nvPr>
        </p:nvSpPr>
        <p:spPr>
          <a:xfrm>
            <a:off x="990600" y="457200"/>
            <a:ext cx="7239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lang="en-US" sz="5400"/>
              <a:t>Explosion Buy / Sell</a:t>
            </a:r>
            <a:endParaRPr/>
          </a:p>
        </p:txBody>
      </p:sp>
      <p:sp>
        <p:nvSpPr>
          <p:cNvPr id="1142" name="Google Shape;1142;p127"/>
          <p:cNvSpPr txBox="1"/>
          <p:nvPr>
            <p:ph idx="4294967295" type="body"/>
          </p:nvPr>
        </p:nvSpPr>
        <p:spPr>
          <a:xfrm>
            <a:off x="1216152" y="1752600"/>
            <a:ext cx="3730752" cy="4389120"/>
          </a:xfrm>
          <a:prstGeom prst="rect">
            <a:avLst/>
          </a:prstGeom>
          <a:noFill/>
          <a:ln>
            <a:noFill/>
          </a:ln>
        </p:spPr>
        <p:txBody>
          <a:bodyPr anchorCtr="0" anchor="t" bIns="45700" lIns="91425" spcFirstLastPara="1" rIns="91425" wrap="square" tIns="45700">
            <a:normAutofit/>
          </a:bodyPr>
          <a:lstStyle/>
          <a:p>
            <a:pPr indent="-171450" lvl="1" marL="514350" rtl="0" algn="l">
              <a:lnSpc>
                <a:spcPct val="90000"/>
              </a:lnSpc>
              <a:spcBef>
                <a:spcPts val="0"/>
              </a:spcBef>
              <a:spcAft>
                <a:spcPts val="0"/>
              </a:spcAft>
              <a:buClr>
                <a:schemeClr val="dk1"/>
              </a:buClr>
              <a:buSzPts val="1800"/>
              <a:buChar char="•"/>
            </a:pPr>
            <a:r>
              <a:rPr lang="en-US"/>
              <a:t>Longs</a:t>
            </a:r>
            <a:endParaRPr/>
          </a:p>
          <a:p>
            <a:pPr indent="-171450" lvl="2" marL="857250" rtl="0" algn="l">
              <a:lnSpc>
                <a:spcPct val="90000"/>
              </a:lnSpc>
              <a:spcBef>
                <a:spcPts val="375"/>
              </a:spcBef>
              <a:spcAft>
                <a:spcPts val="0"/>
              </a:spcAft>
              <a:buClr>
                <a:schemeClr val="dk1"/>
              </a:buClr>
              <a:buSzPts val="1500"/>
              <a:buChar char="•"/>
            </a:pPr>
            <a:r>
              <a:rPr lang="en-US"/>
              <a:t>Current bar is the lowest-low of prior 10 bars</a:t>
            </a:r>
            <a:endParaRPr/>
          </a:p>
          <a:p>
            <a:pPr indent="-171450" lvl="2" marL="857250" rtl="0" algn="l">
              <a:lnSpc>
                <a:spcPct val="90000"/>
              </a:lnSpc>
              <a:spcBef>
                <a:spcPts val="375"/>
              </a:spcBef>
              <a:spcAft>
                <a:spcPts val="0"/>
              </a:spcAft>
              <a:buClr>
                <a:schemeClr val="dk1"/>
              </a:buClr>
              <a:buSzPts val="1500"/>
              <a:buChar char="•"/>
            </a:pPr>
            <a:r>
              <a:rPr lang="en-US"/>
              <a:t>Daily range must be largest range in prior 10 bars  </a:t>
            </a:r>
            <a:endParaRPr/>
          </a:p>
          <a:p>
            <a:pPr indent="-171450" lvl="2" marL="857250" rtl="0" algn="l">
              <a:lnSpc>
                <a:spcPct val="90000"/>
              </a:lnSpc>
              <a:spcBef>
                <a:spcPts val="375"/>
              </a:spcBef>
              <a:spcAft>
                <a:spcPts val="0"/>
              </a:spcAft>
              <a:buClr>
                <a:schemeClr val="dk1"/>
              </a:buClr>
              <a:buSzPts val="1500"/>
              <a:buChar char="•"/>
            </a:pPr>
            <a:r>
              <a:rPr lang="en-US"/>
              <a:t>Close must be in the top 25% of Explosion bar</a:t>
            </a:r>
            <a:endParaRPr/>
          </a:p>
          <a:p>
            <a:pPr indent="-171450" lvl="2" marL="857250" rtl="0" algn="l">
              <a:lnSpc>
                <a:spcPct val="90000"/>
              </a:lnSpc>
              <a:spcBef>
                <a:spcPts val="375"/>
              </a:spcBef>
              <a:spcAft>
                <a:spcPts val="0"/>
              </a:spcAft>
              <a:buClr>
                <a:schemeClr val="dk1"/>
              </a:buClr>
              <a:buSzPts val="1500"/>
              <a:buChar char="•"/>
            </a:pPr>
            <a:r>
              <a:rPr lang="en-US"/>
              <a:t>Bar following Explosion buy, buy stop entry 1 tick above high of Explosion bar</a:t>
            </a:r>
            <a:endParaRPr/>
          </a:p>
          <a:p>
            <a:pPr indent="-171450" lvl="2" marL="857250" rtl="0" algn="l">
              <a:lnSpc>
                <a:spcPct val="90000"/>
              </a:lnSpc>
              <a:spcBef>
                <a:spcPts val="375"/>
              </a:spcBef>
              <a:spcAft>
                <a:spcPts val="0"/>
              </a:spcAft>
              <a:buClr>
                <a:schemeClr val="dk1"/>
              </a:buClr>
              <a:buSzPts val="1500"/>
              <a:buChar char="•"/>
            </a:pPr>
            <a:r>
              <a:rPr lang="en-US"/>
              <a:t>Stop loss – 1 tick below the low of the Explosion bar</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1143" name="Google Shape;1143;p127"/>
          <p:cNvPicPr preferRelativeResize="0"/>
          <p:nvPr>
            <p:ph idx="4294967295" type="body"/>
          </p:nvPr>
        </p:nvPicPr>
        <p:blipFill rotWithShape="1">
          <a:blip r:embed="rId3">
            <a:alphaModFix/>
          </a:blip>
          <a:srcRect b="0" l="0" r="0" t="0"/>
          <a:stretch/>
        </p:blipFill>
        <p:spPr>
          <a:xfrm>
            <a:off x="5102225" y="2449161"/>
            <a:ext cx="3730625" cy="299631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2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Outside Bar Trend Reversal</a:t>
            </a:r>
            <a:endParaRPr/>
          </a:p>
        </p:txBody>
      </p:sp>
      <p:sp>
        <p:nvSpPr>
          <p:cNvPr id="1149" name="Google Shape;1149;p128"/>
          <p:cNvSpPr txBox="1"/>
          <p:nvPr>
            <p:ph idx="4294967295" type="body"/>
          </p:nvPr>
        </p:nvSpPr>
        <p:spPr>
          <a:xfrm>
            <a:off x="1216152" y="1752600"/>
            <a:ext cx="3730752" cy="4389120"/>
          </a:xfrm>
          <a:prstGeom prst="rect">
            <a:avLst/>
          </a:prstGeom>
          <a:noFill/>
          <a:ln>
            <a:noFill/>
          </a:ln>
        </p:spPr>
        <p:txBody>
          <a:bodyPr anchorCtr="0" anchor="t" bIns="45700" lIns="91425" spcFirstLastPara="1" rIns="91425" wrap="square" tIns="45700">
            <a:normAutofit/>
          </a:bodyPr>
          <a:lstStyle/>
          <a:p>
            <a:pPr indent="-171450" lvl="1" marL="514350" rtl="0" algn="l">
              <a:lnSpc>
                <a:spcPct val="90000"/>
              </a:lnSpc>
              <a:spcBef>
                <a:spcPts val="0"/>
              </a:spcBef>
              <a:spcAft>
                <a:spcPts val="0"/>
              </a:spcAft>
              <a:buClr>
                <a:schemeClr val="dk1"/>
              </a:buClr>
              <a:buSzPts val="1800"/>
              <a:buChar char="•"/>
            </a:pPr>
            <a:r>
              <a:rPr lang="en-US"/>
              <a:t>This is the only trigger that is not initiated at the close of the bar.  This is in an intra-bar entry. </a:t>
            </a:r>
            <a:endParaRPr/>
          </a:p>
          <a:p>
            <a:pPr indent="-171450" lvl="1" marL="514350" rtl="0" algn="l">
              <a:lnSpc>
                <a:spcPct val="90000"/>
              </a:lnSpc>
              <a:spcBef>
                <a:spcPts val="375"/>
              </a:spcBef>
              <a:spcAft>
                <a:spcPts val="0"/>
              </a:spcAft>
              <a:buClr>
                <a:schemeClr val="dk1"/>
              </a:buClr>
              <a:buSzPts val="1800"/>
              <a:buChar char="•"/>
            </a:pPr>
            <a:r>
              <a:rPr lang="en-US"/>
              <a:t>Longs</a:t>
            </a:r>
            <a:endParaRPr/>
          </a:p>
          <a:p>
            <a:pPr indent="-171450" lvl="2" marL="857250" rtl="0" algn="l">
              <a:lnSpc>
                <a:spcPct val="90000"/>
              </a:lnSpc>
              <a:spcBef>
                <a:spcPts val="375"/>
              </a:spcBef>
              <a:spcAft>
                <a:spcPts val="0"/>
              </a:spcAft>
              <a:buClr>
                <a:schemeClr val="dk1"/>
              </a:buClr>
              <a:buSzPts val="1500"/>
              <a:buChar char="•"/>
            </a:pPr>
            <a:r>
              <a:rPr lang="en-US"/>
              <a:t>Is an outside bar  and is the lowest-low compared to the 2 prior bars</a:t>
            </a:r>
            <a:endParaRPr/>
          </a:p>
          <a:p>
            <a:pPr indent="-171450" lvl="2" marL="857250" rtl="0" algn="l">
              <a:lnSpc>
                <a:spcPct val="90000"/>
              </a:lnSpc>
              <a:spcBef>
                <a:spcPts val="375"/>
              </a:spcBef>
              <a:spcAft>
                <a:spcPts val="0"/>
              </a:spcAft>
              <a:buClr>
                <a:schemeClr val="dk1"/>
              </a:buClr>
              <a:buSzPts val="1500"/>
              <a:buChar char="•"/>
            </a:pPr>
            <a:r>
              <a:rPr lang="en-US"/>
              <a:t>Entry – 1 tick above the high of the bar prior to the outside bar</a:t>
            </a:r>
            <a:endParaRPr/>
          </a:p>
          <a:p>
            <a:pPr indent="-171450" lvl="2" marL="857250" rtl="0" algn="l">
              <a:lnSpc>
                <a:spcPct val="90000"/>
              </a:lnSpc>
              <a:spcBef>
                <a:spcPts val="375"/>
              </a:spcBef>
              <a:spcAft>
                <a:spcPts val="0"/>
              </a:spcAft>
              <a:buClr>
                <a:schemeClr val="dk1"/>
              </a:buClr>
              <a:buSzPts val="1500"/>
              <a:buChar char="•"/>
            </a:pPr>
            <a:r>
              <a:rPr lang="en-US"/>
              <a:t>Stop loss – 1 tick below the low of that entry bar</a:t>
            </a:r>
            <a:endParaRPr/>
          </a:p>
          <a:p>
            <a:pPr indent="-171450" lvl="2" marL="857250" rtl="0" algn="l">
              <a:lnSpc>
                <a:spcPct val="90000"/>
              </a:lnSpc>
              <a:spcBef>
                <a:spcPts val="375"/>
              </a:spcBef>
              <a:spcAft>
                <a:spcPts val="0"/>
              </a:spcAft>
              <a:buClr>
                <a:schemeClr val="dk1"/>
              </a:buClr>
              <a:buSzPts val="1500"/>
              <a:buChar char="•"/>
            </a:pPr>
            <a:r>
              <a:rPr lang="en-US"/>
              <a:t>Exit on close of bar if current bar close is below current bar open and prior bar’s close.</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1150" name="Google Shape;1150;p128"/>
          <p:cNvPicPr preferRelativeResize="0"/>
          <p:nvPr>
            <p:ph idx="4294967295" type="body"/>
          </p:nvPr>
        </p:nvPicPr>
        <p:blipFill rotWithShape="1">
          <a:blip r:embed="rId3">
            <a:alphaModFix/>
          </a:blip>
          <a:srcRect b="0" l="0" r="0" t="0"/>
          <a:stretch/>
        </p:blipFill>
        <p:spPr>
          <a:xfrm>
            <a:off x="5102225" y="2449161"/>
            <a:ext cx="3730625" cy="299631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2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6000"/>
              <a:t>Shy Guy Buy / Sell</a:t>
            </a:r>
            <a:endParaRPr sz="6000"/>
          </a:p>
        </p:txBody>
      </p:sp>
      <p:sp>
        <p:nvSpPr>
          <p:cNvPr id="1156" name="Google Shape;1156;p129"/>
          <p:cNvSpPr txBox="1"/>
          <p:nvPr>
            <p:ph idx="4294967295" type="body"/>
          </p:nvPr>
        </p:nvSpPr>
        <p:spPr>
          <a:xfrm>
            <a:off x="1216152" y="1752600"/>
            <a:ext cx="3730752" cy="4389120"/>
          </a:xfrm>
          <a:prstGeom prst="rect">
            <a:avLst/>
          </a:prstGeom>
          <a:noFill/>
          <a:ln>
            <a:noFill/>
          </a:ln>
        </p:spPr>
        <p:txBody>
          <a:bodyPr anchorCtr="0" anchor="t" bIns="45700" lIns="91425" spcFirstLastPara="1" rIns="91425" wrap="square" tIns="45700">
            <a:normAutofit/>
          </a:bodyPr>
          <a:lstStyle/>
          <a:p>
            <a:pPr indent="-171450" lvl="1" marL="514350" rtl="0" algn="l">
              <a:lnSpc>
                <a:spcPct val="90000"/>
              </a:lnSpc>
              <a:spcBef>
                <a:spcPts val="0"/>
              </a:spcBef>
              <a:spcAft>
                <a:spcPts val="0"/>
              </a:spcAft>
              <a:buClr>
                <a:schemeClr val="dk1"/>
              </a:buClr>
              <a:buSzPts val="1800"/>
              <a:buChar char="•"/>
            </a:pPr>
            <a:r>
              <a:rPr lang="en-US"/>
              <a:t>Longs</a:t>
            </a:r>
            <a:endParaRPr/>
          </a:p>
          <a:p>
            <a:pPr indent="-171450" lvl="2" marL="857250" rtl="0" algn="l">
              <a:lnSpc>
                <a:spcPct val="90000"/>
              </a:lnSpc>
              <a:spcBef>
                <a:spcPts val="375"/>
              </a:spcBef>
              <a:spcAft>
                <a:spcPts val="0"/>
              </a:spcAft>
              <a:buClr>
                <a:schemeClr val="dk1"/>
              </a:buClr>
              <a:buSzPts val="1500"/>
              <a:buChar char="•"/>
            </a:pPr>
            <a:r>
              <a:rPr lang="en-US"/>
              <a:t>Enter only direction of trend (since last pivot reversal) </a:t>
            </a:r>
            <a:endParaRPr/>
          </a:p>
          <a:p>
            <a:pPr indent="-171450" lvl="2" marL="857250" rtl="0" algn="l">
              <a:lnSpc>
                <a:spcPct val="90000"/>
              </a:lnSpc>
              <a:spcBef>
                <a:spcPts val="375"/>
              </a:spcBef>
              <a:spcAft>
                <a:spcPts val="0"/>
              </a:spcAft>
              <a:buClr>
                <a:schemeClr val="dk1"/>
              </a:buClr>
              <a:buSzPts val="1500"/>
              <a:buChar char="•"/>
            </a:pPr>
            <a:r>
              <a:rPr lang="en-US"/>
              <a:t>Provided the low of the bar </a:t>
            </a:r>
            <a:r>
              <a:rPr lang="en-US" u="sng"/>
              <a:t>prior</a:t>
            </a:r>
            <a:r>
              <a:rPr lang="en-US"/>
              <a:t> to the inside bar has not been exceeded, on the bar </a:t>
            </a:r>
            <a:r>
              <a:rPr lang="en-US" u="sng"/>
              <a:t>following</a:t>
            </a:r>
            <a:r>
              <a:rPr lang="en-US"/>
              <a:t> the inside bar, buy 1 tick above the high of the bar </a:t>
            </a:r>
            <a:r>
              <a:rPr lang="en-US" u="sng"/>
              <a:t>prior</a:t>
            </a:r>
            <a:r>
              <a:rPr lang="en-US"/>
              <a:t> to inside bar. Basically stop and entry are determined by bar prior to inside-bar.</a:t>
            </a:r>
            <a:endParaRPr/>
          </a:p>
          <a:p>
            <a:pPr indent="-171450" lvl="2" marL="857250" rtl="0" algn="l">
              <a:lnSpc>
                <a:spcPct val="90000"/>
              </a:lnSpc>
              <a:spcBef>
                <a:spcPts val="375"/>
              </a:spcBef>
              <a:spcAft>
                <a:spcPts val="0"/>
              </a:spcAft>
              <a:buClr>
                <a:schemeClr val="dk1"/>
              </a:buClr>
              <a:buSzPts val="1500"/>
              <a:buChar char="•"/>
            </a:pPr>
            <a:r>
              <a:rPr lang="en-US"/>
              <a:t>Stop loss 1 tick below the </a:t>
            </a:r>
            <a:r>
              <a:rPr lang="en-US" u="sng"/>
              <a:t>lower</a:t>
            </a:r>
            <a:r>
              <a:rPr lang="en-US"/>
              <a:t> of the low of the inside bar or low of entry bar.</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1157" name="Google Shape;1157;p129"/>
          <p:cNvPicPr preferRelativeResize="0"/>
          <p:nvPr>
            <p:ph idx="4294967295" type="body"/>
          </p:nvPr>
        </p:nvPicPr>
        <p:blipFill rotWithShape="1">
          <a:blip r:embed="rId3">
            <a:alphaModFix/>
          </a:blip>
          <a:srcRect b="0" l="0" r="0" t="0"/>
          <a:stretch/>
        </p:blipFill>
        <p:spPr>
          <a:xfrm>
            <a:off x="5102225" y="2341734"/>
            <a:ext cx="3730625" cy="321117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3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Shadow Buy, Sell</a:t>
            </a:r>
            <a:endParaRPr/>
          </a:p>
        </p:txBody>
      </p:sp>
      <p:sp>
        <p:nvSpPr>
          <p:cNvPr id="1163" name="Google Shape;1163;p130"/>
          <p:cNvSpPr txBox="1"/>
          <p:nvPr>
            <p:ph idx="4294967295" type="body"/>
          </p:nvPr>
        </p:nvSpPr>
        <p:spPr>
          <a:xfrm>
            <a:off x="1216152" y="1752600"/>
            <a:ext cx="3730752" cy="4389120"/>
          </a:xfrm>
          <a:prstGeom prst="rect">
            <a:avLst/>
          </a:prstGeom>
          <a:noFill/>
          <a:ln>
            <a:noFill/>
          </a:ln>
        </p:spPr>
        <p:txBody>
          <a:bodyPr anchorCtr="0" anchor="t" bIns="45700" lIns="91425" spcFirstLastPara="1" rIns="91425" wrap="square" tIns="45700">
            <a:normAutofit/>
          </a:bodyPr>
          <a:lstStyle/>
          <a:p>
            <a:pPr indent="-171450" lvl="1" marL="514350" rtl="0" algn="l">
              <a:lnSpc>
                <a:spcPct val="90000"/>
              </a:lnSpc>
              <a:spcBef>
                <a:spcPts val="0"/>
              </a:spcBef>
              <a:spcAft>
                <a:spcPts val="0"/>
              </a:spcAft>
              <a:buClr>
                <a:schemeClr val="dk1"/>
              </a:buClr>
              <a:buSzPts val="1800"/>
              <a:buChar char="•"/>
            </a:pPr>
            <a:r>
              <a:rPr lang="en-US"/>
              <a:t>Longs</a:t>
            </a:r>
            <a:endParaRPr/>
          </a:p>
          <a:p>
            <a:pPr indent="-171450" lvl="2" marL="857250" rtl="0" algn="l">
              <a:lnSpc>
                <a:spcPct val="90000"/>
              </a:lnSpc>
              <a:spcBef>
                <a:spcPts val="375"/>
              </a:spcBef>
              <a:spcAft>
                <a:spcPts val="0"/>
              </a:spcAft>
              <a:buClr>
                <a:schemeClr val="dk1"/>
              </a:buClr>
              <a:buSzPts val="1500"/>
              <a:buChar char="•"/>
            </a:pPr>
            <a:r>
              <a:rPr lang="en-US"/>
              <a:t>Enter only direction of trend (since last pivot reversal)</a:t>
            </a:r>
            <a:endParaRPr/>
          </a:p>
          <a:p>
            <a:pPr indent="-171450" lvl="2" marL="857250" rtl="0" algn="l">
              <a:lnSpc>
                <a:spcPct val="90000"/>
              </a:lnSpc>
              <a:spcBef>
                <a:spcPts val="375"/>
              </a:spcBef>
              <a:spcAft>
                <a:spcPts val="0"/>
              </a:spcAft>
              <a:buClr>
                <a:schemeClr val="dk1"/>
              </a:buClr>
              <a:buSzPts val="1500"/>
              <a:buChar char="•"/>
            </a:pPr>
            <a:r>
              <a:rPr lang="en-US"/>
              <a:t>If market exceeds the low of the prior bar without having exceeded the high of the prior bar, buy 1 tick above the high of the prior bar.</a:t>
            </a:r>
            <a:endParaRPr/>
          </a:p>
          <a:p>
            <a:pPr indent="-171450" lvl="2" marL="857250" rtl="0" algn="l">
              <a:lnSpc>
                <a:spcPct val="90000"/>
              </a:lnSpc>
              <a:spcBef>
                <a:spcPts val="375"/>
              </a:spcBef>
              <a:spcAft>
                <a:spcPts val="0"/>
              </a:spcAft>
              <a:buClr>
                <a:schemeClr val="dk1"/>
              </a:buClr>
              <a:buSzPts val="1500"/>
              <a:buChar char="•"/>
            </a:pPr>
            <a:r>
              <a:rPr lang="en-US"/>
              <a:t>Sell stop loss 1 tick below the low of the entry bar up to the time the trade is entered.</a:t>
            </a:r>
            <a:endParaRPr/>
          </a:p>
          <a:p>
            <a:pPr indent="-171450" lvl="2" marL="857250" rtl="0" algn="l">
              <a:lnSpc>
                <a:spcPct val="90000"/>
              </a:lnSpc>
              <a:spcBef>
                <a:spcPts val="375"/>
              </a:spcBef>
              <a:spcAft>
                <a:spcPts val="0"/>
              </a:spcAft>
              <a:buClr>
                <a:schemeClr val="dk1"/>
              </a:buClr>
              <a:buSzPts val="1500"/>
              <a:buChar char="•"/>
            </a:pPr>
            <a:r>
              <a:rPr lang="en-US"/>
              <a:t>Exit the trade on the close if the close is below the current bar’s open and prior bar’s close. Momentum failure.</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1164" name="Google Shape;1164;p130"/>
          <p:cNvPicPr preferRelativeResize="0"/>
          <p:nvPr>
            <p:ph idx="4294967295" type="body"/>
          </p:nvPr>
        </p:nvPicPr>
        <p:blipFill rotWithShape="1">
          <a:blip r:embed="rId3">
            <a:alphaModFix/>
          </a:blip>
          <a:srcRect b="0" l="0" r="0" t="0"/>
          <a:stretch/>
        </p:blipFill>
        <p:spPr>
          <a:xfrm>
            <a:off x="5102225" y="2341734"/>
            <a:ext cx="3730625" cy="321117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3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i="1" lang="en-US" sz="6000"/>
              <a:t>Ice Breaker Buy, Sell</a:t>
            </a:r>
            <a:endParaRPr sz="6000"/>
          </a:p>
        </p:txBody>
      </p:sp>
      <p:sp>
        <p:nvSpPr>
          <p:cNvPr id="1170" name="Google Shape;1170;p131"/>
          <p:cNvSpPr txBox="1"/>
          <p:nvPr>
            <p:ph idx="4294967295" type="body"/>
          </p:nvPr>
        </p:nvSpPr>
        <p:spPr>
          <a:xfrm>
            <a:off x="1216152" y="1752600"/>
            <a:ext cx="3730752" cy="4389120"/>
          </a:xfrm>
          <a:prstGeom prst="rect">
            <a:avLst/>
          </a:prstGeom>
          <a:noFill/>
          <a:ln>
            <a:noFill/>
          </a:ln>
        </p:spPr>
        <p:txBody>
          <a:bodyPr anchorCtr="0" anchor="t" bIns="45700" lIns="91425" spcFirstLastPara="1" rIns="91425" wrap="square" tIns="45700">
            <a:normAutofit/>
          </a:bodyPr>
          <a:lstStyle/>
          <a:p>
            <a:pPr indent="-171450" lvl="1" marL="514350" rtl="0" algn="l">
              <a:lnSpc>
                <a:spcPct val="90000"/>
              </a:lnSpc>
              <a:spcBef>
                <a:spcPts val="0"/>
              </a:spcBef>
              <a:spcAft>
                <a:spcPts val="0"/>
              </a:spcAft>
              <a:buClr>
                <a:schemeClr val="dk1"/>
              </a:buClr>
              <a:buSzPts val="1800"/>
              <a:buChar char="•"/>
            </a:pPr>
            <a:r>
              <a:rPr lang="en-US"/>
              <a:t>Longs</a:t>
            </a:r>
            <a:endParaRPr/>
          </a:p>
          <a:p>
            <a:pPr indent="-171450" lvl="2" marL="857250" rtl="0" algn="l">
              <a:lnSpc>
                <a:spcPct val="90000"/>
              </a:lnSpc>
              <a:spcBef>
                <a:spcPts val="375"/>
              </a:spcBef>
              <a:spcAft>
                <a:spcPts val="0"/>
              </a:spcAft>
              <a:buClr>
                <a:schemeClr val="dk1"/>
              </a:buClr>
              <a:buSzPts val="1500"/>
              <a:buChar char="•"/>
            </a:pPr>
            <a:r>
              <a:rPr lang="en-US"/>
              <a:t>Trend reversal is suspected of having taken place, but no actual trend reversal patterns occurred </a:t>
            </a:r>
            <a:endParaRPr/>
          </a:p>
          <a:p>
            <a:pPr indent="-171450" lvl="2" marL="857250" rtl="0" algn="l">
              <a:lnSpc>
                <a:spcPct val="90000"/>
              </a:lnSpc>
              <a:spcBef>
                <a:spcPts val="375"/>
              </a:spcBef>
              <a:spcAft>
                <a:spcPts val="0"/>
              </a:spcAft>
              <a:buClr>
                <a:schemeClr val="dk1"/>
              </a:buClr>
              <a:buSzPts val="1500"/>
              <a:buChar char="•"/>
            </a:pPr>
            <a:r>
              <a:rPr lang="en-US"/>
              <a:t>Signal bar’s low is higher than both of the prior 2 bar’s lows</a:t>
            </a:r>
            <a:endParaRPr/>
          </a:p>
          <a:p>
            <a:pPr indent="-171450" lvl="2" marL="857250" rtl="0" algn="l">
              <a:lnSpc>
                <a:spcPct val="90000"/>
              </a:lnSpc>
              <a:spcBef>
                <a:spcPts val="375"/>
              </a:spcBef>
              <a:spcAft>
                <a:spcPts val="0"/>
              </a:spcAft>
              <a:buClr>
                <a:schemeClr val="dk1"/>
              </a:buClr>
              <a:buSzPts val="1500"/>
              <a:buChar char="•"/>
            </a:pPr>
            <a:r>
              <a:rPr lang="en-US"/>
              <a:t>Buy on close if the close is above the current bar’s low and prior bar’s close, and the entry bar high is higher than the prior bar high.</a:t>
            </a:r>
            <a:endParaRPr/>
          </a:p>
          <a:p>
            <a:pPr indent="-171450" lvl="2" marL="857250" rtl="0" algn="l">
              <a:lnSpc>
                <a:spcPct val="90000"/>
              </a:lnSpc>
              <a:spcBef>
                <a:spcPts val="375"/>
              </a:spcBef>
              <a:spcAft>
                <a:spcPts val="0"/>
              </a:spcAft>
              <a:buClr>
                <a:schemeClr val="dk1"/>
              </a:buClr>
              <a:buSzPts val="1500"/>
              <a:buChar char="•"/>
            </a:pPr>
            <a:r>
              <a:rPr lang="en-US"/>
              <a:t>Stop is either above the pivot extreme, or just beyond the Ice breaker</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1171" name="Google Shape;1171;p131"/>
          <p:cNvPicPr preferRelativeResize="0"/>
          <p:nvPr>
            <p:ph idx="4294967295" type="body"/>
          </p:nvPr>
        </p:nvPicPr>
        <p:blipFill rotWithShape="1">
          <a:blip r:embed="rId3">
            <a:alphaModFix/>
          </a:blip>
          <a:srcRect b="0" l="0" r="0" t="0"/>
          <a:stretch/>
        </p:blipFill>
        <p:spPr>
          <a:xfrm>
            <a:off x="5102225" y="2419620"/>
            <a:ext cx="3730625" cy="3055398"/>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3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Wave Trader </a:t>
            </a:r>
            <a:endParaRPr/>
          </a:p>
        </p:txBody>
      </p:sp>
      <p:pic>
        <p:nvPicPr>
          <p:cNvPr id="1177" name="Google Shape;1177;p132"/>
          <p:cNvPicPr preferRelativeResize="0"/>
          <p:nvPr>
            <p:ph idx="1" type="body"/>
          </p:nvPr>
        </p:nvPicPr>
        <p:blipFill rotWithShape="1">
          <a:blip r:embed="rId3">
            <a:alphaModFix/>
          </a:blip>
          <a:srcRect b="0" l="0" r="0" t="0"/>
          <a:stretch/>
        </p:blipFill>
        <p:spPr>
          <a:xfrm>
            <a:off x="1066800" y="1371515"/>
            <a:ext cx="7010399" cy="5259558"/>
          </a:xfrm>
          <a:prstGeom prst="rect">
            <a:avLst/>
          </a:prstGeom>
          <a:noFill/>
          <a:ln>
            <a:noFill/>
          </a:ln>
        </p:spPr>
      </p:pic>
      <p:pic>
        <p:nvPicPr>
          <p:cNvPr id="1178" name="Google Shape;1178;p132"/>
          <p:cNvPicPr preferRelativeResize="0"/>
          <p:nvPr/>
        </p:nvPicPr>
        <p:blipFill rotWithShape="1">
          <a:blip r:embed="rId4">
            <a:alphaModFix/>
          </a:blip>
          <a:srcRect b="0" l="0" r="0" t="0"/>
          <a:stretch/>
        </p:blipFill>
        <p:spPr>
          <a:xfrm>
            <a:off x="1524000" y="1319140"/>
            <a:ext cx="5791200" cy="4761458"/>
          </a:xfrm>
          <a:prstGeom prst="rect">
            <a:avLst/>
          </a:prstGeom>
          <a:noFill/>
          <a:ln>
            <a:noFill/>
          </a:ln>
        </p:spPr>
      </p:pic>
      <p:pic>
        <p:nvPicPr>
          <p:cNvPr id="1179" name="Google Shape;1179;p132"/>
          <p:cNvPicPr preferRelativeResize="0"/>
          <p:nvPr/>
        </p:nvPicPr>
        <p:blipFill rotWithShape="1">
          <a:blip r:embed="rId5">
            <a:alphaModFix/>
          </a:blip>
          <a:srcRect b="0" l="0" r="0" t="0"/>
          <a:stretch/>
        </p:blipFill>
        <p:spPr>
          <a:xfrm>
            <a:off x="1533524" y="1342940"/>
            <a:ext cx="5826275" cy="47376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1000"/>
                                        <p:tgtEl>
                                          <p:spTgt spid="1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500"/>
                                        <p:tgtEl>
                                          <p:spTgt spid="1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356"/>
              <a:buFont typeface="Calibri"/>
              <a:buNone/>
            </a:pPr>
            <a:r>
              <a:rPr b="0" i="0" lang="en-US" sz="4356" u="none" cap="none" strike="noStrike">
                <a:solidFill>
                  <a:schemeClr val="dk1"/>
                </a:solidFill>
                <a:latin typeface="Calibri"/>
                <a:ea typeface="Calibri"/>
                <a:cs typeface="Calibri"/>
                <a:sym typeface="Calibri"/>
              </a:rPr>
              <a:t>Anticipation Equals Performance</a:t>
            </a:r>
            <a:endParaRPr/>
          </a:p>
        </p:txBody>
      </p:sp>
      <p:sp>
        <p:nvSpPr>
          <p:cNvPr id="172" name="Google Shape;172;p16"/>
          <p:cNvSpPr txBox="1"/>
          <p:nvPr>
            <p:ph idx="1" type="body"/>
          </p:nvPr>
        </p:nvSpPr>
        <p:spPr>
          <a:xfrm>
            <a:off x="1485900" y="4612910"/>
            <a:ext cx="5943600" cy="108390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950"/>
              <a:buNone/>
            </a:pPr>
            <a:r>
              <a:rPr lang="en-US" sz="1950"/>
              <a:t>“</a:t>
            </a:r>
            <a:r>
              <a:rPr b="1" lang="en-US" sz="1950"/>
              <a:t>Remember this</a:t>
            </a:r>
            <a:r>
              <a:rPr lang="en-US" sz="1950"/>
              <a:t>: Anticipation is the ultimate power. Losers react; leaders anticipate.” </a:t>
            </a:r>
            <a:endParaRPr/>
          </a:p>
          <a:p>
            <a:pPr indent="0" lvl="0" marL="0" rtl="0" algn="ctr">
              <a:lnSpc>
                <a:spcPct val="90000"/>
              </a:lnSpc>
              <a:spcBef>
                <a:spcPts val="375"/>
              </a:spcBef>
              <a:spcAft>
                <a:spcPts val="0"/>
              </a:spcAft>
              <a:buClr>
                <a:schemeClr val="dk1"/>
              </a:buClr>
              <a:buSzPts val="2100"/>
              <a:buNone/>
            </a:pPr>
            <a:r>
              <a:rPr lang="en-US"/>
              <a:t>- </a:t>
            </a:r>
            <a:r>
              <a:rPr b="1" lang="en-US"/>
              <a:t>Tony Robbins</a:t>
            </a:r>
            <a:endParaRPr/>
          </a:p>
        </p:txBody>
      </p:sp>
      <p:pic>
        <p:nvPicPr>
          <p:cNvPr id="173" name="Google Shape;173;p16"/>
          <p:cNvPicPr preferRelativeResize="0"/>
          <p:nvPr/>
        </p:nvPicPr>
        <p:blipFill rotWithShape="1">
          <a:blip r:embed="rId3">
            <a:alphaModFix/>
          </a:blip>
          <a:srcRect b="0" l="0" r="0" t="0"/>
          <a:stretch/>
        </p:blipFill>
        <p:spPr>
          <a:xfrm>
            <a:off x="2743201" y="2160390"/>
            <a:ext cx="3468520" cy="2218445"/>
          </a:xfrm>
          <a:prstGeom prst="rect">
            <a:avLst/>
          </a:prstGeom>
          <a:noFill/>
          <a:ln cap="rnd" cmpd="sng" w="127000">
            <a:solidFill>
              <a:srgbClr val="FFFFFF"/>
            </a:solidFill>
            <a:prstDash val="solid"/>
            <a:round/>
            <a:headEnd len="sm" w="sm" type="none"/>
            <a:tailEnd len="sm" w="sm" type="none"/>
          </a:ln>
          <a:effectLst>
            <a:outerShdw blurRad="76200" rotWithShape="0" dir="10500000" dist="95250">
              <a:srgbClr val="000000">
                <a:alpha val="20000"/>
              </a:srgbClr>
            </a:outerShdw>
          </a:effectLst>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Wave Trader</a:t>
            </a:r>
            <a:endParaRPr/>
          </a:p>
        </p:txBody>
      </p:sp>
      <p:pic>
        <p:nvPicPr>
          <p:cNvPr id="1185" name="Google Shape;1185;p133"/>
          <p:cNvPicPr preferRelativeResize="0"/>
          <p:nvPr>
            <p:ph idx="1" type="body"/>
          </p:nvPr>
        </p:nvPicPr>
        <p:blipFill rotWithShape="1">
          <a:blip r:embed="rId3">
            <a:alphaModFix/>
          </a:blip>
          <a:srcRect b="0" l="0" r="0" t="0"/>
          <a:stretch/>
        </p:blipFill>
        <p:spPr>
          <a:xfrm>
            <a:off x="1118754" y="1447800"/>
            <a:ext cx="6906491" cy="51816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3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Wave Trader</a:t>
            </a:r>
            <a:endParaRPr/>
          </a:p>
        </p:txBody>
      </p:sp>
      <p:pic>
        <p:nvPicPr>
          <p:cNvPr id="1191" name="Google Shape;1191;p134"/>
          <p:cNvPicPr preferRelativeResize="0"/>
          <p:nvPr>
            <p:ph idx="1" type="body"/>
          </p:nvPr>
        </p:nvPicPr>
        <p:blipFill rotWithShape="1">
          <a:blip r:embed="rId3">
            <a:alphaModFix/>
          </a:blip>
          <a:srcRect b="0" l="0" r="0" t="0"/>
          <a:stretch/>
        </p:blipFill>
        <p:spPr>
          <a:xfrm>
            <a:off x="1118754" y="1447800"/>
            <a:ext cx="6906491" cy="5181600"/>
          </a:xfrm>
          <a:prstGeom prst="rect">
            <a:avLst/>
          </a:prstGeom>
          <a:noFill/>
          <a:ln>
            <a:noFill/>
          </a:ln>
        </p:spPr>
      </p:pic>
      <p:pic>
        <p:nvPicPr>
          <p:cNvPr id="1192" name="Google Shape;1192;p134"/>
          <p:cNvPicPr preferRelativeResize="0"/>
          <p:nvPr/>
        </p:nvPicPr>
        <p:blipFill rotWithShape="1">
          <a:blip r:embed="rId4">
            <a:alphaModFix/>
          </a:blip>
          <a:srcRect b="0" l="0" r="0" t="0"/>
          <a:stretch/>
        </p:blipFill>
        <p:spPr>
          <a:xfrm>
            <a:off x="1109228" y="1438275"/>
            <a:ext cx="6919187" cy="51911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Bullish Gartley</a:t>
            </a:r>
            <a:endParaRPr/>
          </a:p>
        </p:txBody>
      </p:sp>
      <p:pic>
        <p:nvPicPr>
          <p:cNvPr id="1198" name="Google Shape;1198;p135"/>
          <p:cNvPicPr preferRelativeResize="0"/>
          <p:nvPr>
            <p:ph idx="1" type="body"/>
          </p:nvPr>
        </p:nvPicPr>
        <p:blipFill rotWithShape="1">
          <a:blip r:embed="rId3">
            <a:alphaModFix/>
          </a:blip>
          <a:srcRect b="0" l="0" r="0" t="0"/>
          <a:stretch/>
        </p:blipFill>
        <p:spPr>
          <a:xfrm>
            <a:off x="1177629" y="1825625"/>
            <a:ext cx="6788741" cy="4351338"/>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pic>
        <p:nvPicPr>
          <p:cNvPr id="1203" name="Google Shape;1203;p136"/>
          <p:cNvPicPr preferRelativeResize="0"/>
          <p:nvPr>
            <p:ph idx="1" type="body"/>
          </p:nvPr>
        </p:nvPicPr>
        <p:blipFill rotWithShape="1">
          <a:blip r:embed="rId3">
            <a:alphaModFix/>
          </a:blip>
          <a:srcRect b="0" l="0" r="0" t="0"/>
          <a:stretch/>
        </p:blipFill>
        <p:spPr>
          <a:xfrm>
            <a:off x="539888" y="990600"/>
            <a:ext cx="7689711" cy="5741748"/>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pic>
        <p:nvPicPr>
          <p:cNvPr id="1208" name="Google Shape;1208;p137"/>
          <p:cNvPicPr preferRelativeResize="0"/>
          <p:nvPr>
            <p:ph idx="1" type="body"/>
          </p:nvPr>
        </p:nvPicPr>
        <p:blipFill rotWithShape="1">
          <a:blip r:embed="rId3">
            <a:alphaModFix/>
          </a:blip>
          <a:srcRect b="0" l="0" r="0" t="0"/>
          <a:stretch/>
        </p:blipFill>
        <p:spPr>
          <a:xfrm>
            <a:off x="727557" y="1066800"/>
            <a:ext cx="7287491" cy="55626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3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Bullish Butterfly </a:t>
            </a:r>
            <a:endParaRPr/>
          </a:p>
        </p:txBody>
      </p:sp>
      <p:pic>
        <p:nvPicPr>
          <p:cNvPr id="1214" name="Google Shape;1214;p138"/>
          <p:cNvPicPr preferRelativeResize="0"/>
          <p:nvPr>
            <p:ph idx="1" type="body"/>
          </p:nvPr>
        </p:nvPicPr>
        <p:blipFill rotWithShape="1">
          <a:blip r:embed="rId3">
            <a:alphaModFix/>
          </a:blip>
          <a:srcRect b="0" l="0" r="0" t="0"/>
          <a:stretch/>
        </p:blipFill>
        <p:spPr>
          <a:xfrm>
            <a:off x="1177629" y="1825625"/>
            <a:ext cx="6788741" cy="4351338"/>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pic>
        <p:nvPicPr>
          <p:cNvPr id="1219" name="Google Shape;1219;p139"/>
          <p:cNvPicPr preferRelativeResize="0"/>
          <p:nvPr>
            <p:ph idx="1" type="body"/>
          </p:nvPr>
        </p:nvPicPr>
        <p:blipFill rotWithShape="1">
          <a:blip r:embed="rId3">
            <a:alphaModFix/>
          </a:blip>
          <a:srcRect b="0" l="0" r="0" t="0"/>
          <a:stretch/>
        </p:blipFill>
        <p:spPr>
          <a:xfrm>
            <a:off x="643143" y="852066"/>
            <a:ext cx="7129257" cy="5324897"/>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pic>
        <p:nvPicPr>
          <p:cNvPr id="1224" name="Google Shape;1224;p140"/>
          <p:cNvPicPr preferRelativeResize="0"/>
          <p:nvPr>
            <p:ph idx="1" type="body"/>
          </p:nvPr>
        </p:nvPicPr>
        <p:blipFill rotWithShape="1">
          <a:blip r:embed="rId3">
            <a:alphaModFix/>
          </a:blip>
          <a:srcRect b="0" l="0" r="0" t="0"/>
          <a:stretch/>
        </p:blipFill>
        <p:spPr>
          <a:xfrm>
            <a:off x="359224" y="1026300"/>
            <a:ext cx="8251376" cy="5150664"/>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41"/>
          <p:cNvSpPr txBox="1"/>
          <p:nvPr>
            <p:ph type="title"/>
          </p:nvPr>
        </p:nvSpPr>
        <p:spPr>
          <a:xfrm>
            <a:off x="457200" y="31432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u="sng"/>
              <a:t>Fibonacci Ratio Analysis</a:t>
            </a:r>
            <a:br>
              <a:rPr lang="en-US" sz="3200" u="sng"/>
            </a:br>
            <a:r>
              <a:rPr i="1" lang="en-US" sz="2400"/>
              <a:t>The Answer To “HOW MUCH LONGER UNTIL WE’RE THERE”</a:t>
            </a:r>
            <a:br>
              <a:rPr i="1" lang="en-US" sz="3200"/>
            </a:br>
            <a:endParaRPr sz="3200"/>
          </a:p>
        </p:txBody>
      </p:sp>
      <p:pic>
        <p:nvPicPr>
          <p:cNvPr id="1231" name="Google Shape;1231;p141"/>
          <p:cNvPicPr preferRelativeResize="0"/>
          <p:nvPr/>
        </p:nvPicPr>
        <p:blipFill rotWithShape="1">
          <a:blip r:embed="rId3">
            <a:alphaModFix/>
          </a:blip>
          <a:srcRect b="0" l="0" r="0" t="0"/>
          <a:stretch/>
        </p:blipFill>
        <p:spPr>
          <a:xfrm>
            <a:off x="2590800" y="1295400"/>
            <a:ext cx="4038600" cy="4988152"/>
          </a:xfrm>
          <a:prstGeom prst="rect">
            <a:avLst/>
          </a:prstGeom>
          <a:noFill/>
          <a:ln>
            <a:noFill/>
          </a:ln>
        </p:spPr>
      </p:pic>
      <p:pic>
        <p:nvPicPr>
          <p:cNvPr id="1232" name="Google Shape;1232;p141"/>
          <p:cNvPicPr preferRelativeResize="0"/>
          <p:nvPr/>
        </p:nvPicPr>
        <p:blipFill rotWithShape="1">
          <a:blip r:embed="rId4">
            <a:alphaModFix/>
          </a:blip>
          <a:srcRect b="0" l="0" r="0" t="0"/>
          <a:stretch/>
        </p:blipFill>
        <p:spPr>
          <a:xfrm>
            <a:off x="2748665" y="2667000"/>
            <a:ext cx="3880735" cy="17160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32"/>
                                        </p:tgtEl>
                                        <p:attrNameLst>
                                          <p:attrName>style.visibility</p:attrName>
                                        </p:attrNameLst>
                                      </p:cBhvr>
                                      <p:to>
                                        <p:strVal val="visible"/>
                                      </p:to>
                                    </p:set>
                                    <p:anim calcmode="lin" valueType="num">
                                      <p:cBhvr additive="base">
                                        <p:cTn dur="500"/>
                                        <p:tgtEl>
                                          <p:spTgt spid="1232"/>
                                        </p:tgtEl>
                                        <p:attrNameLst>
                                          <p:attrName>ppt_w</p:attrName>
                                        </p:attrNameLst>
                                      </p:cBhvr>
                                      <p:tavLst>
                                        <p:tav fmla="" tm="0">
                                          <p:val>
                                            <p:strVal val="0"/>
                                          </p:val>
                                        </p:tav>
                                        <p:tav fmla="" tm="100000">
                                          <p:val>
                                            <p:strVal val="#ppt_w"/>
                                          </p:val>
                                        </p:tav>
                                      </p:tavLst>
                                    </p:anim>
                                    <p:anim calcmode="lin" valueType="num">
                                      <p:cBhvr additive="base">
                                        <p:cTn dur="500"/>
                                        <p:tgtEl>
                                          <p:spTgt spid="123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300"/>
              <a:buFont typeface="Calibri"/>
              <a:buNone/>
            </a:pPr>
            <a:r>
              <a:rPr lang="en-US"/>
              <a:t>Market Maker vs Market Taker</a:t>
            </a:r>
            <a:endParaRPr/>
          </a:p>
        </p:txBody>
      </p:sp>
      <p:sp>
        <p:nvSpPr>
          <p:cNvPr id="179" name="Google Shape;179;p1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Do you react to the market or do you anticipate the market? </a:t>
            </a:r>
            <a:endParaRPr/>
          </a:p>
          <a:p>
            <a:pPr indent="-171450" lvl="0" marL="171450" rtl="0" algn="l">
              <a:lnSpc>
                <a:spcPct val="90000"/>
              </a:lnSpc>
              <a:spcBef>
                <a:spcPts val="750"/>
              </a:spcBef>
              <a:spcAft>
                <a:spcPts val="0"/>
              </a:spcAft>
              <a:buClr>
                <a:schemeClr val="dk1"/>
              </a:buClr>
              <a:buSzPts val="2100"/>
              <a:buChar char="•"/>
            </a:pPr>
            <a:r>
              <a:rPr lang="en-US"/>
              <a:t>Few trading opportunities exist where you can simply “follow the herd”</a:t>
            </a:r>
            <a:endParaRPr/>
          </a:p>
          <a:p>
            <a:pPr indent="-171450" lvl="0" marL="171450" rtl="0" algn="l">
              <a:lnSpc>
                <a:spcPct val="90000"/>
              </a:lnSpc>
              <a:spcBef>
                <a:spcPts val="750"/>
              </a:spcBef>
              <a:spcAft>
                <a:spcPts val="0"/>
              </a:spcAft>
              <a:buClr>
                <a:schemeClr val="dk1"/>
              </a:buClr>
              <a:buSzPts val="2100"/>
              <a:buChar char="•"/>
            </a:pPr>
            <a:r>
              <a:rPr lang="en-US"/>
              <a:t>Most trading opportunities require you to step outside of and AHEAD of the crowd.</a:t>
            </a:r>
            <a:endParaRPr/>
          </a:p>
          <a:p>
            <a:pPr indent="-171450" lvl="0" marL="171450" rtl="0" algn="l">
              <a:lnSpc>
                <a:spcPct val="90000"/>
              </a:lnSpc>
              <a:spcBef>
                <a:spcPts val="750"/>
              </a:spcBef>
              <a:spcAft>
                <a:spcPts val="0"/>
              </a:spcAft>
              <a:buClr>
                <a:schemeClr val="dk1"/>
              </a:buClr>
              <a:buSzPts val="2100"/>
              <a:buChar char="•"/>
            </a:pPr>
            <a:r>
              <a:rPr lang="en-US"/>
              <a:t>Anticipating trades puts you in a position of strength…</a:t>
            </a:r>
            <a:endParaRPr/>
          </a:p>
          <a:p>
            <a:pPr indent="-38100" lvl="0" marL="171450" rtl="0" algn="l">
              <a:lnSpc>
                <a:spcPct val="90000"/>
              </a:lnSpc>
              <a:spcBef>
                <a:spcPts val="750"/>
              </a:spcBef>
              <a:spcAft>
                <a:spcPts val="0"/>
              </a:spcAft>
              <a:buClr>
                <a:schemeClr val="dk1"/>
              </a:buClr>
              <a:buSzPts val="21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8"/>
          <p:cNvSpPr txBox="1"/>
          <p:nvPr>
            <p:ph type="title"/>
          </p:nvPr>
        </p:nvSpPr>
        <p:spPr>
          <a:xfrm>
            <a:off x="204444" y="857251"/>
            <a:ext cx="7886700" cy="994172"/>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lang="en-US"/>
              <a:t>Trading From A Position Of Strength…</a:t>
            </a:r>
            <a:endParaRPr/>
          </a:p>
        </p:txBody>
      </p:sp>
      <p:pic>
        <p:nvPicPr>
          <p:cNvPr id="185" name="Google Shape;185;p18"/>
          <p:cNvPicPr preferRelativeResize="0"/>
          <p:nvPr>
            <p:ph idx="1" type="body"/>
          </p:nvPr>
        </p:nvPicPr>
        <p:blipFill rotWithShape="1">
          <a:blip r:embed="rId3">
            <a:alphaModFix/>
          </a:blip>
          <a:srcRect b="0" l="0" r="0" t="0"/>
          <a:stretch/>
        </p:blipFill>
        <p:spPr>
          <a:xfrm>
            <a:off x="1966862" y="1646357"/>
            <a:ext cx="5188083" cy="4234779"/>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https://blackboxblue.files.wordpress.com/2010/12/the-davinci-code-01.jpg" id="191" name="Google Shape;191;p19"/>
          <p:cNvPicPr preferRelativeResize="0"/>
          <p:nvPr/>
        </p:nvPicPr>
        <p:blipFill rotWithShape="1">
          <a:blip r:embed="rId3">
            <a:alphaModFix/>
          </a:blip>
          <a:srcRect b="0" l="0" r="0" t="0"/>
          <a:stretch/>
        </p:blipFill>
        <p:spPr>
          <a:xfrm>
            <a:off x="0" y="-32084"/>
            <a:ext cx="8998196" cy="4114800"/>
          </a:xfrm>
          <a:prstGeom prst="rect">
            <a:avLst/>
          </a:prstGeom>
          <a:noFill/>
          <a:ln>
            <a:noFill/>
          </a:ln>
        </p:spPr>
      </p:pic>
      <p:pic>
        <p:nvPicPr>
          <p:cNvPr descr="http://phandroid.s3.amazonaws.com/wp-content/uploads/2013/03/the-da-vinci-code-e1363920455683.jpg" id="192" name="Google Shape;192;p19"/>
          <p:cNvPicPr preferRelativeResize="0"/>
          <p:nvPr/>
        </p:nvPicPr>
        <p:blipFill rotWithShape="1">
          <a:blip r:embed="rId4">
            <a:alphaModFix/>
          </a:blip>
          <a:srcRect b="0" l="0" r="0" t="0"/>
          <a:stretch/>
        </p:blipFill>
        <p:spPr>
          <a:xfrm>
            <a:off x="0" y="4067022"/>
            <a:ext cx="4572000" cy="2782957"/>
          </a:xfrm>
          <a:prstGeom prst="rect">
            <a:avLst/>
          </a:prstGeom>
          <a:noFill/>
          <a:ln>
            <a:noFill/>
          </a:ln>
        </p:spPr>
      </p:pic>
      <p:pic>
        <p:nvPicPr>
          <p:cNvPr descr="http://www.mathematicianspictures.com/images_275/275_GADV_P_LASTSUP_1015_300.jpg" id="193" name="Google Shape;193;p19"/>
          <p:cNvPicPr preferRelativeResize="0"/>
          <p:nvPr/>
        </p:nvPicPr>
        <p:blipFill rotWithShape="1">
          <a:blip r:embed="rId5">
            <a:alphaModFix/>
          </a:blip>
          <a:srcRect b="0" l="0" r="0" t="0"/>
          <a:stretch/>
        </p:blipFill>
        <p:spPr>
          <a:xfrm>
            <a:off x="4713661" y="4082716"/>
            <a:ext cx="4191000" cy="27889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0"/>
          <p:cNvPicPr preferRelativeResize="0"/>
          <p:nvPr/>
        </p:nvPicPr>
        <p:blipFill rotWithShape="1">
          <a:blip r:embed="rId3">
            <a:alphaModFix/>
          </a:blip>
          <a:srcRect b="0" l="0" r="0" t="0"/>
          <a:stretch/>
        </p:blipFill>
        <p:spPr>
          <a:xfrm>
            <a:off x="0" y="-227707"/>
            <a:ext cx="9144000" cy="7313414"/>
          </a:xfrm>
          <a:prstGeom prst="rect">
            <a:avLst/>
          </a:prstGeom>
          <a:noFill/>
          <a:ln>
            <a:noFill/>
          </a:ln>
        </p:spPr>
      </p:pic>
      <p:grpSp>
        <p:nvGrpSpPr>
          <p:cNvPr id="200" name="Google Shape;200;p20"/>
          <p:cNvGrpSpPr/>
          <p:nvPr/>
        </p:nvGrpSpPr>
        <p:grpSpPr>
          <a:xfrm>
            <a:off x="1343918" y="993428"/>
            <a:ext cx="6792144" cy="4587627"/>
            <a:chOff x="0" y="0"/>
            <a:chExt cx="6084" cy="4109"/>
          </a:xfrm>
        </p:grpSpPr>
        <p:cxnSp>
          <p:nvCxnSpPr>
            <p:cNvPr id="201" name="Google Shape;201;p20"/>
            <p:cNvCxnSpPr/>
            <p:nvPr/>
          </p:nvCxnSpPr>
          <p:spPr>
            <a:xfrm>
              <a:off x="4" y="0"/>
              <a:ext cx="4" cy="4109"/>
            </a:xfrm>
            <a:prstGeom prst="straightConnector1">
              <a:avLst/>
            </a:prstGeom>
            <a:noFill/>
            <a:ln cap="flat" cmpd="sng" w="101600">
              <a:solidFill>
                <a:srgbClr val="FE7038"/>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02" name="Google Shape;202;p20"/>
            <p:cNvCxnSpPr/>
            <p:nvPr/>
          </p:nvCxnSpPr>
          <p:spPr>
            <a:xfrm>
              <a:off x="6068" y="0"/>
              <a:ext cx="4" cy="4109"/>
            </a:xfrm>
            <a:prstGeom prst="straightConnector1">
              <a:avLst/>
            </a:prstGeom>
            <a:noFill/>
            <a:ln cap="flat" cmpd="sng" w="101600">
              <a:solidFill>
                <a:srgbClr val="FE7038"/>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03" name="Google Shape;203;p20"/>
            <p:cNvCxnSpPr/>
            <p:nvPr/>
          </p:nvCxnSpPr>
          <p:spPr>
            <a:xfrm flipH="1">
              <a:off x="4304" y="2065"/>
              <a:ext cx="1" cy="2028"/>
            </a:xfrm>
            <a:prstGeom prst="straightConnector1">
              <a:avLst/>
            </a:prstGeom>
            <a:noFill/>
            <a:ln cap="flat" cmpd="sng" w="101600">
              <a:solidFill>
                <a:srgbClr val="FE7038"/>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04" name="Google Shape;204;p20"/>
            <p:cNvCxnSpPr/>
            <p:nvPr/>
          </p:nvCxnSpPr>
          <p:spPr>
            <a:xfrm>
              <a:off x="0" y="4070"/>
              <a:ext cx="6084" cy="0"/>
            </a:xfrm>
            <a:prstGeom prst="straightConnector1">
              <a:avLst/>
            </a:prstGeom>
            <a:noFill/>
            <a:ln cap="flat" cmpd="sng" w="101600">
              <a:solidFill>
                <a:srgbClr val="FE7038"/>
              </a:solidFill>
              <a:prstDash val="solid"/>
              <a:round/>
              <a:headEnd len="sm" w="sm" type="none"/>
              <a:tailEnd len="sm" w="sm" type="none"/>
            </a:ln>
            <a:effectLst>
              <a:outerShdw blurRad="50800" rotWithShape="0" algn="ctr" dir="4200005" dist="63499">
                <a:schemeClr val="lt2">
                  <a:alpha val="39215"/>
                </a:schemeClr>
              </a:outerShdw>
            </a:effectLst>
          </p:spPr>
        </p:cxnSp>
      </p:grpSp>
      <p:grpSp>
        <p:nvGrpSpPr>
          <p:cNvPr id="205" name="Google Shape;205;p20"/>
          <p:cNvGrpSpPr/>
          <p:nvPr/>
        </p:nvGrpSpPr>
        <p:grpSpPr>
          <a:xfrm>
            <a:off x="3287241" y="5371207"/>
            <a:ext cx="4170164" cy="338212"/>
            <a:chOff x="0" y="32"/>
            <a:chExt cx="3736" cy="303"/>
          </a:xfrm>
        </p:grpSpPr>
        <p:sp>
          <p:nvSpPr>
            <p:cNvPr id="206" name="Google Shape;206;p20"/>
            <p:cNvSpPr/>
            <p:nvPr/>
          </p:nvSpPr>
          <p:spPr>
            <a:xfrm>
              <a:off x="0" y="32"/>
              <a:ext cx="632" cy="303"/>
            </a:xfrm>
            <a:prstGeom prst="rect">
              <a:avLst/>
            </a:prstGeom>
            <a:gradFill>
              <a:gsLst>
                <a:gs pos="0">
                  <a:srgbClr val="FF8000"/>
                </a:gs>
                <a:gs pos="100000">
                  <a:srgbClr val="FF8000"/>
                </a:gs>
              </a:gsLst>
              <a:lin ang="5400000" scaled="0"/>
            </a:gradFill>
            <a:ln cap="flat" cmpd="sng" w="25400">
              <a:solidFill>
                <a:schemeClr val="dk1"/>
              </a:solidFill>
              <a:prstDash val="solid"/>
              <a:miter lim="800000"/>
              <a:headEnd len="sm" w="sm" type="none"/>
              <a:tailEnd len="sm" w="sm" type="none"/>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1.000 </a:t>
              </a:r>
              <a:endParaRPr b="0" i="0" sz="1400" u="none" cap="none" strike="noStrike">
                <a:solidFill>
                  <a:srgbClr val="000000"/>
                </a:solidFill>
                <a:latin typeface="Arial"/>
                <a:ea typeface="Arial"/>
                <a:cs typeface="Arial"/>
                <a:sym typeface="Arial"/>
              </a:endParaRPr>
            </a:p>
          </p:txBody>
        </p:sp>
        <p:sp>
          <p:nvSpPr>
            <p:cNvPr id="207" name="Google Shape;207;p20"/>
            <p:cNvSpPr/>
            <p:nvPr/>
          </p:nvSpPr>
          <p:spPr>
            <a:xfrm>
              <a:off x="3104" y="32"/>
              <a:ext cx="632" cy="303"/>
            </a:xfrm>
            <a:prstGeom prst="rect">
              <a:avLst/>
            </a:prstGeom>
            <a:gradFill>
              <a:gsLst>
                <a:gs pos="0">
                  <a:srgbClr val="FF8000"/>
                </a:gs>
                <a:gs pos="100000">
                  <a:srgbClr val="FF8000"/>
                </a:gs>
              </a:gsLst>
              <a:lin ang="5400000" scaled="0"/>
            </a:gradFill>
            <a:ln cap="flat" cmpd="sng" w="25400">
              <a:solidFill>
                <a:schemeClr val="dk1"/>
              </a:solidFill>
              <a:prstDash val="solid"/>
              <a:miter lim="800000"/>
              <a:headEnd len="sm" w="sm" type="none"/>
              <a:tailEnd len="sm" w="sm" type="none"/>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0.618 </a:t>
              </a:r>
              <a:endParaRPr b="0" i="0" sz="1400" u="none" cap="none" strike="noStrike">
                <a:solidFill>
                  <a:srgbClr val="000000"/>
                </a:solidFill>
                <a:latin typeface="Arial"/>
                <a:ea typeface="Arial"/>
                <a:cs typeface="Arial"/>
                <a:sym typeface="Arial"/>
              </a:endParaRPr>
            </a:p>
          </p:txBody>
        </p:sp>
      </p:grpSp>
      <p:sp>
        <p:nvSpPr>
          <p:cNvPr id="208" name="Google Shape;208;p20"/>
          <p:cNvSpPr/>
          <p:nvPr/>
        </p:nvSpPr>
        <p:spPr>
          <a:xfrm>
            <a:off x="3699123" y="926627"/>
            <a:ext cx="1454950" cy="384721"/>
          </a:xfrm>
          <a:prstGeom prst="rect">
            <a:avLst/>
          </a:prstGeom>
          <a:noFill/>
          <a:ln>
            <a:noFill/>
          </a:ln>
          <a:effectLst>
            <a:outerShdw blurRad="127000" rotWithShape="0" algn="ctr" dir="2700000" dist="76199">
              <a:schemeClr val="lt2">
                <a:alpha val="74509"/>
              </a:schemeClr>
            </a:outerShdw>
          </a:effectLst>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F1750F"/>
                </a:solidFill>
                <a:latin typeface="Calibri"/>
                <a:ea typeface="Calibri"/>
                <a:cs typeface="Calibri"/>
                <a:sym typeface="Calibri"/>
              </a:rPr>
              <a:t>FIBONACCI</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214" name="Google Shape;214;p2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descr="http://www.artofeducating.com/_about/_about%20images/Spiral%20-%20shell.jpg" id="215" name="Google Shape;215;p21"/>
          <p:cNvPicPr preferRelativeResize="0"/>
          <p:nvPr/>
        </p:nvPicPr>
        <p:blipFill rotWithShape="1">
          <a:blip r:embed="rId3">
            <a:alphaModFix/>
          </a:blip>
          <a:srcRect b="0" l="0" r="0" t="0"/>
          <a:stretch/>
        </p:blipFill>
        <p:spPr>
          <a:xfrm>
            <a:off x="0" y="-152401"/>
            <a:ext cx="9144000" cy="7059853"/>
          </a:xfrm>
          <a:prstGeom prst="rect">
            <a:avLst/>
          </a:prstGeom>
          <a:noFill/>
          <a:ln>
            <a:noFill/>
          </a:ln>
        </p:spPr>
      </p:pic>
      <p:grpSp>
        <p:nvGrpSpPr>
          <p:cNvPr id="216" name="Google Shape;216;p21"/>
          <p:cNvGrpSpPr/>
          <p:nvPr/>
        </p:nvGrpSpPr>
        <p:grpSpPr>
          <a:xfrm>
            <a:off x="3047737" y="685800"/>
            <a:ext cx="6096263" cy="4663547"/>
            <a:chOff x="615" y="-71"/>
            <a:chExt cx="5469" cy="4177"/>
          </a:xfrm>
        </p:grpSpPr>
        <p:cxnSp>
          <p:nvCxnSpPr>
            <p:cNvPr id="217" name="Google Shape;217;p21"/>
            <p:cNvCxnSpPr/>
            <p:nvPr/>
          </p:nvCxnSpPr>
          <p:spPr>
            <a:xfrm>
              <a:off x="615" y="-3"/>
              <a:ext cx="4" cy="4109"/>
            </a:xfrm>
            <a:prstGeom prst="straightConnector1">
              <a:avLst/>
            </a:prstGeom>
            <a:noFill/>
            <a:ln cap="flat" cmpd="sng" w="101600">
              <a:solidFill>
                <a:srgbClr val="FE7038"/>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18" name="Google Shape;218;p21"/>
            <p:cNvCxnSpPr/>
            <p:nvPr/>
          </p:nvCxnSpPr>
          <p:spPr>
            <a:xfrm>
              <a:off x="6031" y="-71"/>
              <a:ext cx="4" cy="4109"/>
            </a:xfrm>
            <a:prstGeom prst="straightConnector1">
              <a:avLst/>
            </a:prstGeom>
            <a:noFill/>
            <a:ln cap="flat" cmpd="sng" w="101600">
              <a:solidFill>
                <a:srgbClr val="FE7038"/>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19" name="Google Shape;219;p21"/>
            <p:cNvCxnSpPr/>
            <p:nvPr/>
          </p:nvCxnSpPr>
          <p:spPr>
            <a:xfrm flipH="1">
              <a:off x="2051" y="2045"/>
              <a:ext cx="1" cy="2028"/>
            </a:xfrm>
            <a:prstGeom prst="straightConnector1">
              <a:avLst/>
            </a:prstGeom>
            <a:noFill/>
            <a:ln cap="flat" cmpd="sng" w="101600">
              <a:solidFill>
                <a:srgbClr val="FE7038"/>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20" name="Google Shape;220;p21"/>
            <p:cNvCxnSpPr/>
            <p:nvPr/>
          </p:nvCxnSpPr>
          <p:spPr>
            <a:xfrm flipH="1" rot="10800000">
              <a:off x="615" y="4070"/>
              <a:ext cx="5469" cy="22"/>
            </a:xfrm>
            <a:prstGeom prst="straightConnector1">
              <a:avLst/>
            </a:prstGeom>
            <a:noFill/>
            <a:ln cap="flat" cmpd="sng" w="101600">
              <a:solidFill>
                <a:srgbClr val="FE7038"/>
              </a:solidFill>
              <a:prstDash val="solid"/>
              <a:round/>
              <a:headEnd len="sm" w="sm" type="none"/>
              <a:tailEnd len="sm" w="sm" type="none"/>
            </a:ln>
            <a:effectLst>
              <a:outerShdw blurRad="50800" rotWithShape="0" algn="ctr" dir="4200005" dist="63499">
                <a:schemeClr val="lt2">
                  <a:alpha val="39215"/>
                </a:schemeClr>
              </a:outerShdw>
            </a:effectLst>
          </p:spPr>
        </p:cxnSp>
      </p:grpSp>
      <p:sp>
        <p:nvSpPr>
          <p:cNvPr id="221" name="Google Shape;221;p21"/>
          <p:cNvSpPr/>
          <p:nvPr/>
        </p:nvSpPr>
        <p:spPr>
          <a:xfrm>
            <a:off x="4114800" y="533400"/>
            <a:ext cx="1454950" cy="384721"/>
          </a:xfrm>
          <a:prstGeom prst="rect">
            <a:avLst/>
          </a:prstGeom>
          <a:noFill/>
          <a:ln>
            <a:noFill/>
          </a:ln>
          <a:effectLst>
            <a:outerShdw blurRad="127000" rotWithShape="0" algn="ctr" dir="2700000" dist="76199">
              <a:schemeClr val="lt2">
                <a:alpha val="74509"/>
              </a:schemeClr>
            </a:outerShdw>
          </a:effectLst>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F1750F"/>
                </a:solidFill>
                <a:latin typeface="Calibri"/>
                <a:ea typeface="Calibri"/>
                <a:cs typeface="Calibri"/>
                <a:sym typeface="Calibri"/>
              </a:rPr>
              <a:t>FIBONACCI</a:t>
            </a:r>
            <a:endParaRPr b="0" i="0" sz="1400" u="none" cap="none" strike="noStrike">
              <a:solidFill>
                <a:srgbClr val="000000"/>
              </a:solidFill>
              <a:latin typeface="Arial"/>
              <a:ea typeface="Arial"/>
              <a:cs typeface="Arial"/>
              <a:sym typeface="Arial"/>
            </a:endParaRPr>
          </a:p>
        </p:txBody>
      </p:sp>
      <p:sp>
        <p:nvSpPr>
          <p:cNvPr id="222" name="Google Shape;222;p21"/>
          <p:cNvSpPr/>
          <p:nvPr/>
        </p:nvSpPr>
        <p:spPr>
          <a:xfrm>
            <a:off x="3505200" y="5334000"/>
            <a:ext cx="705321" cy="338554"/>
          </a:xfrm>
          <a:prstGeom prst="rect">
            <a:avLst/>
          </a:prstGeom>
          <a:gradFill>
            <a:gsLst>
              <a:gs pos="0">
                <a:srgbClr val="FF8000"/>
              </a:gs>
              <a:gs pos="100000">
                <a:srgbClr val="FF8000"/>
              </a:gs>
            </a:gsLst>
            <a:lin ang="5400000" scaled="0"/>
          </a:gradFill>
          <a:ln cap="flat" cmpd="sng" w="25400">
            <a:solidFill>
              <a:schemeClr val="dk1"/>
            </a:solidFill>
            <a:prstDash val="solid"/>
            <a:miter lim="800000"/>
            <a:headEnd len="sm" w="sm" type="none"/>
            <a:tailEnd len="sm" w="sm" type="none"/>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0.382 </a:t>
            </a:r>
            <a:endParaRPr b="0" i="0" sz="1400" u="none" cap="none" strike="noStrike">
              <a:solidFill>
                <a:srgbClr val="000000"/>
              </a:solidFill>
              <a:latin typeface="Arial"/>
              <a:ea typeface="Arial"/>
              <a:cs typeface="Arial"/>
              <a:sym typeface="Arial"/>
            </a:endParaRPr>
          </a:p>
        </p:txBody>
      </p:sp>
      <p:sp>
        <p:nvSpPr>
          <p:cNvPr id="223" name="Google Shape;223;p21"/>
          <p:cNvSpPr/>
          <p:nvPr/>
        </p:nvSpPr>
        <p:spPr>
          <a:xfrm>
            <a:off x="6781800" y="5334000"/>
            <a:ext cx="705445" cy="338212"/>
          </a:xfrm>
          <a:prstGeom prst="rect">
            <a:avLst/>
          </a:prstGeom>
          <a:gradFill>
            <a:gsLst>
              <a:gs pos="0">
                <a:srgbClr val="FF8000"/>
              </a:gs>
              <a:gs pos="100000">
                <a:srgbClr val="FF8000"/>
              </a:gs>
            </a:gsLst>
            <a:lin ang="5400000" scaled="0"/>
          </a:gradFill>
          <a:ln cap="flat" cmpd="sng" w="25400">
            <a:solidFill>
              <a:schemeClr val="dk1"/>
            </a:solidFill>
            <a:prstDash val="solid"/>
            <a:miter lim="800000"/>
            <a:headEnd len="sm" w="sm" type="none"/>
            <a:tailEnd len="sm" w="sm" type="none"/>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0.618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229" name="Google Shape;229;p2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p:txBody>
      </p:sp>
      <p:pic>
        <p:nvPicPr>
          <p:cNvPr descr="http://farm1.static.flickr.com/54/184343789_3168d91915_o.jpg" id="230" name="Google Shape;230;p22"/>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
          <p:cNvPicPr preferRelativeResize="0"/>
          <p:nvPr>
            <p:ph idx="1" type="body"/>
          </p:nvPr>
        </p:nvPicPr>
        <p:blipFill rotWithShape="1">
          <a:blip r:embed="rId3">
            <a:alphaModFix/>
          </a:blip>
          <a:srcRect b="0" l="0" r="0" t="0"/>
          <a:stretch/>
        </p:blipFill>
        <p:spPr>
          <a:xfrm>
            <a:off x="628650" y="1105305"/>
            <a:ext cx="4623688" cy="4298920"/>
          </a:xfrm>
          <a:prstGeom prst="rect">
            <a:avLst/>
          </a:prstGeom>
          <a:noFill/>
          <a:ln>
            <a:noFill/>
          </a:ln>
          <a:effectLst>
            <a:outerShdw blurRad="292100" rotWithShape="0" algn="tl" dir="2700000" dist="139700">
              <a:srgbClr val="333333">
                <a:alpha val="64313"/>
              </a:srgbClr>
            </a:outerShdw>
          </a:effectLst>
        </p:spPr>
      </p:pic>
      <p:sp>
        <p:nvSpPr>
          <p:cNvPr id="112" name="Google Shape;112;p2"/>
          <p:cNvSpPr txBox="1"/>
          <p:nvPr>
            <p:ph idx="2" type="body"/>
          </p:nvPr>
        </p:nvSpPr>
        <p:spPr>
          <a:xfrm>
            <a:off x="5464513" y="1105306"/>
            <a:ext cx="3050837" cy="4384667"/>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Have you gone through the indicator evolution? </a:t>
            </a:r>
            <a:endParaRPr/>
          </a:p>
          <a:p>
            <a:pPr indent="-171450" lvl="0" marL="171450" rtl="0" algn="l">
              <a:lnSpc>
                <a:spcPct val="90000"/>
              </a:lnSpc>
              <a:spcBef>
                <a:spcPts val="750"/>
              </a:spcBef>
              <a:spcAft>
                <a:spcPts val="0"/>
              </a:spcAft>
              <a:buClr>
                <a:schemeClr val="dk1"/>
              </a:buClr>
              <a:buSzPts val="2100"/>
              <a:buChar char="•"/>
            </a:pPr>
            <a:r>
              <a:rPr lang="en-US"/>
              <a:t>Have you reached the point of indicator paralysis by analysis? </a:t>
            </a:r>
            <a:endParaRPr/>
          </a:p>
          <a:p>
            <a:pPr indent="-38100" lvl="0" marL="171450" rtl="0" algn="l">
              <a:lnSpc>
                <a:spcPct val="90000"/>
              </a:lnSpc>
              <a:spcBef>
                <a:spcPts val="750"/>
              </a:spcBef>
              <a:spcAft>
                <a:spcPts val="0"/>
              </a:spcAft>
              <a:buClr>
                <a:schemeClr val="dk1"/>
              </a:buClr>
              <a:buSzPts val="21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3"/>
          <p:cNvPicPr preferRelativeResize="0"/>
          <p:nvPr/>
        </p:nvPicPr>
        <p:blipFill rotWithShape="1">
          <a:blip r:embed="rId3">
            <a:alphaModFix/>
          </a:blip>
          <a:srcRect b="0" l="0" r="0" t="0"/>
          <a:stretch/>
        </p:blipFill>
        <p:spPr>
          <a:xfrm>
            <a:off x="3728145" y="1447726"/>
            <a:ext cx="1678781" cy="4830961"/>
          </a:xfrm>
          <a:prstGeom prst="rect">
            <a:avLst/>
          </a:prstGeom>
          <a:noFill/>
          <a:ln>
            <a:noFill/>
          </a:ln>
          <a:effectLst>
            <a:outerShdw blurRad="50800" rotWithShape="0" algn="ctr" dir="4200005" dist="63499">
              <a:schemeClr val="lt2">
                <a:alpha val="39215"/>
              </a:schemeClr>
            </a:outerShdw>
          </a:effectLst>
        </p:spPr>
      </p:pic>
      <p:grpSp>
        <p:nvGrpSpPr>
          <p:cNvPr id="236" name="Google Shape;236;p23"/>
          <p:cNvGrpSpPr/>
          <p:nvPr/>
        </p:nvGrpSpPr>
        <p:grpSpPr>
          <a:xfrm>
            <a:off x="2598539" y="1569393"/>
            <a:ext cx="642938" cy="4563070"/>
            <a:chOff x="0" y="0"/>
            <a:chExt cx="576" cy="4088"/>
          </a:xfrm>
        </p:grpSpPr>
        <p:cxnSp>
          <p:nvCxnSpPr>
            <p:cNvPr id="237" name="Google Shape;237;p23"/>
            <p:cNvCxnSpPr/>
            <p:nvPr/>
          </p:nvCxnSpPr>
          <p:spPr>
            <a:xfrm rot="10800000">
              <a:off x="7" y="10"/>
              <a:ext cx="567" cy="0"/>
            </a:xfrm>
            <a:prstGeom prst="straightConnector1">
              <a:avLst/>
            </a:prstGeom>
            <a:noFill/>
            <a:ln cap="flat" cmpd="sng" w="50800">
              <a:solidFill>
                <a:srgbClr val="001445"/>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38" name="Google Shape;238;p23"/>
            <p:cNvCxnSpPr/>
            <p:nvPr/>
          </p:nvCxnSpPr>
          <p:spPr>
            <a:xfrm rot="10800000">
              <a:off x="7" y="4072"/>
              <a:ext cx="567" cy="0"/>
            </a:xfrm>
            <a:prstGeom prst="straightConnector1">
              <a:avLst/>
            </a:prstGeom>
            <a:noFill/>
            <a:ln cap="flat" cmpd="sng" w="50800">
              <a:solidFill>
                <a:srgbClr val="001445"/>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39" name="Google Shape;239;p23"/>
            <p:cNvCxnSpPr/>
            <p:nvPr/>
          </p:nvCxnSpPr>
          <p:spPr>
            <a:xfrm rot="10800000">
              <a:off x="7" y="1624"/>
              <a:ext cx="567" cy="0"/>
            </a:xfrm>
            <a:prstGeom prst="straightConnector1">
              <a:avLst/>
            </a:prstGeom>
            <a:noFill/>
            <a:ln cap="flat" cmpd="sng" w="50800">
              <a:solidFill>
                <a:srgbClr val="001445"/>
              </a:solidFill>
              <a:prstDash val="solid"/>
              <a:round/>
              <a:headEnd len="sm" w="sm" type="none"/>
              <a:tailEnd len="sm" w="sm" type="none"/>
            </a:ln>
            <a:effectLst>
              <a:outerShdw blurRad="50800" rotWithShape="0" algn="ctr" dir="4200005" dist="63499">
                <a:schemeClr val="lt2">
                  <a:alpha val="39215"/>
                </a:schemeClr>
              </a:outerShdw>
            </a:effectLst>
          </p:spPr>
        </p:cxnSp>
        <p:cxnSp>
          <p:nvCxnSpPr>
            <p:cNvPr id="240" name="Google Shape;240;p23"/>
            <p:cNvCxnSpPr/>
            <p:nvPr/>
          </p:nvCxnSpPr>
          <p:spPr>
            <a:xfrm rot="10800000">
              <a:off x="286" y="0"/>
              <a:ext cx="0" cy="1614"/>
            </a:xfrm>
            <a:prstGeom prst="straightConnector1">
              <a:avLst/>
            </a:prstGeom>
            <a:noFill/>
            <a:ln cap="flat" cmpd="sng" w="63500">
              <a:solidFill>
                <a:srgbClr val="001445"/>
              </a:solidFill>
              <a:prstDash val="solid"/>
              <a:round/>
              <a:headEnd len="med" w="med" type="stealth"/>
              <a:tailEnd len="med" w="med" type="stealth"/>
            </a:ln>
            <a:effectLst>
              <a:outerShdw blurRad="50800" rotWithShape="0" algn="ctr" dir="4200005" dist="63499">
                <a:schemeClr val="lt2">
                  <a:alpha val="39215"/>
                </a:schemeClr>
              </a:outerShdw>
            </a:effectLst>
          </p:spPr>
        </p:cxnSp>
        <p:sp>
          <p:nvSpPr>
            <p:cNvPr id="241" name="Google Shape;241;p23"/>
            <p:cNvSpPr/>
            <p:nvPr/>
          </p:nvSpPr>
          <p:spPr>
            <a:xfrm>
              <a:off x="8" y="653"/>
              <a:ext cx="568" cy="297"/>
            </a:xfrm>
            <a:prstGeom prst="rect">
              <a:avLst/>
            </a:prstGeom>
            <a:solidFill>
              <a:srgbClr val="001445"/>
            </a:solidFill>
            <a:ln cap="flat" cmpd="sng" w="25400">
              <a:solidFill>
                <a:srgbClr val="001445"/>
              </a:solidFill>
              <a:prstDash val="solid"/>
              <a:miter lim="8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Calibri"/>
                  <a:ea typeface="Calibri"/>
                  <a:cs typeface="Calibri"/>
                  <a:sym typeface="Calibri"/>
                </a:rPr>
                <a:t>0.382 </a:t>
              </a:r>
              <a:endParaRPr b="0" i="0" sz="1400" u="none" cap="none" strike="noStrike">
                <a:solidFill>
                  <a:srgbClr val="000000"/>
                </a:solidFill>
                <a:latin typeface="Arial"/>
                <a:ea typeface="Arial"/>
                <a:cs typeface="Arial"/>
                <a:sym typeface="Arial"/>
              </a:endParaRPr>
            </a:p>
          </p:txBody>
        </p:sp>
        <p:cxnSp>
          <p:nvCxnSpPr>
            <p:cNvPr id="242" name="Google Shape;242;p23"/>
            <p:cNvCxnSpPr/>
            <p:nvPr/>
          </p:nvCxnSpPr>
          <p:spPr>
            <a:xfrm rot="10800000">
              <a:off x="280" y="1639"/>
              <a:ext cx="0" cy="2449"/>
            </a:xfrm>
            <a:prstGeom prst="straightConnector1">
              <a:avLst/>
            </a:prstGeom>
            <a:noFill/>
            <a:ln cap="flat" cmpd="sng" w="63500">
              <a:solidFill>
                <a:srgbClr val="001445"/>
              </a:solidFill>
              <a:prstDash val="solid"/>
              <a:round/>
              <a:headEnd len="med" w="med" type="stealth"/>
              <a:tailEnd len="med" w="med" type="stealth"/>
            </a:ln>
            <a:effectLst>
              <a:outerShdw blurRad="50800" rotWithShape="0" algn="ctr" dir="4200005" dist="63499">
                <a:schemeClr val="lt2">
                  <a:alpha val="39215"/>
                </a:schemeClr>
              </a:outerShdw>
            </a:effectLst>
          </p:spPr>
        </p:cxnSp>
        <p:sp>
          <p:nvSpPr>
            <p:cNvPr id="243" name="Google Shape;243;p23"/>
            <p:cNvSpPr/>
            <p:nvPr/>
          </p:nvSpPr>
          <p:spPr>
            <a:xfrm>
              <a:off x="0" y="2720"/>
              <a:ext cx="568" cy="281"/>
            </a:xfrm>
            <a:prstGeom prst="rect">
              <a:avLst/>
            </a:prstGeom>
            <a:solidFill>
              <a:srgbClr val="001445"/>
            </a:solidFill>
            <a:ln cap="flat" cmpd="sng" w="25400">
              <a:solidFill>
                <a:srgbClr val="001445"/>
              </a:solidFill>
              <a:prstDash val="solid"/>
              <a:miter lim="8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Calibri"/>
                  <a:ea typeface="Calibri"/>
                  <a:cs typeface="Calibri"/>
                  <a:sym typeface="Calibri"/>
                </a:rPr>
                <a:t>0.618 </a:t>
              </a:r>
              <a:endParaRPr b="0" i="0" sz="1400" u="none" cap="none" strike="noStrike">
                <a:solidFill>
                  <a:srgbClr val="000000"/>
                </a:solidFill>
                <a:latin typeface="Arial"/>
                <a:ea typeface="Arial"/>
                <a:cs typeface="Arial"/>
                <a:sym typeface="Arial"/>
              </a:endParaRPr>
            </a:p>
          </p:txBody>
        </p:sp>
      </p:grpSp>
      <p:sp>
        <p:nvSpPr>
          <p:cNvPr id="244" name="Google Shape;244;p23"/>
          <p:cNvSpPr txBox="1"/>
          <p:nvPr/>
        </p:nvSpPr>
        <p:spPr>
          <a:xfrm>
            <a:off x="914400" y="609600"/>
            <a:ext cx="2379177"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Fibonacci</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4"/>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The Golden Ratio or Divine Proportion</a:t>
            </a:r>
            <a:endParaRPr/>
          </a:p>
        </p:txBody>
      </p:sp>
      <p:sp>
        <p:nvSpPr>
          <p:cNvPr id="251" name="Google Shape;251;p24"/>
          <p:cNvSpPr txBox="1"/>
          <p:nvPr>
            <p:ph idx="2" type="body"/>
          </p:nvPr>
        </p:nvSpPr>
        <p:spPr>
          <a:xfrm>
            <a:off x="629842" y="1447800"/>
            <a:ext cx="3868340" cy="4741863"/>
          </a:xfrm>
          <a:prstGeom prst="rect">
            <a:avLst/>
          </a:prstGeom>
          <a:noFill/>
          <a:ln>
            <a:noFill/>
          </a:ln>
        </p:spPr>
        <p:txBody>
          <a:bodyPr anchorCtr="0" anchor="t" bIns="45700" lIns="91425" spcFirstLastPara="1" rIns="91425" wrap="square" tIns="45700">
            <a:normAutofit fontScale="92500" lnSpcReduction="20000"/>
          </a:bodyPr>
          <a:lstStyle/>
          <a:p>
            <a:pPr indent="-171481" lvl="0" marL="171450" rtl="0" algn="l">
              <a:lnSpc>
                <a:spcPct val="90000"/>
              </a:lnSpc>
              <a:spcBef>
                <a:spcPts val="0"/>
              </a:spcBef>
              <a:spcAft>
                <a:spcPts val="0"/>
              </a:spcAft>
              <a:buClr>
                <a:schemeClr val="dk1"/>
              </a:buClr>
              <a:buSzPct val="100000"/>
              <a:buChar char="•"/>
            </a:pPr>
            <a:r>
              <a:rPr lang="en-US"/>
              <a:t>Ancient civilizations identified this repeating ratio on a such a frequent and grand scale everywhere in the natural world, they thought it to be an ordained ratio from the gods, hence the name divine proportion</a:t>
            </a:r>
            <a:endParaRPr/>
          </a:p>
          <a:p>
            <a:pPr indent="-171481" lvl="0" marL="171450" rtl="0" algn="l">
              <a:lnSpc>
                <a:spcPct val="90000"/>
              </a:lnSpc>
              <a:spcBef>
                <a:spcPts val="750"/>
              </a:spcBef>
              <a:spcAft>
                <a:spcPts val="0"/>
              </a:spcAft>
              <a:buClr>
                <a:schemeClr val="dk1"/>
              </a:buClr>
              <a:buSzPct val="100000"/>
              <a:buChar char="•"/>
            </a:pPr>
            <a:r>
              <a:rPr lang="en-US"/>
              <a:t>As it pertains to markets, Fibonacci is the “Da Vinci Code” . It helps to understand the seemingly erratic price patterns formed from the hopes, dreams, fears, and other emotions of the participating masses.  It serves as our “secret decoder ring” to interpret the growth or decay of the masses’ interest in a particular security. </a:t>
            </a:r>
            <a:endParaRPr/>
          </a:p>
          <a:p>
            <a:pPr indent="-171481" lvl="0" marL="171450" rtl="0" algn="l">
              <a:lnSpc>
                <a:spcPct val="90000"/>
              </a:lnSpc>
              <a:spcBef>
                <a:spcPts val="750"/>
              </a:spcBef>
              <a:spcAft>
                <a:spcPts val="0"/>
              </a:spcAft>
              <a:buClr>
                <a:schemeClr val="dk1"/>
              </a:buClr>
              <a:buSzPct val="100000"/>
              <a:buChar char="•"/>
            </a:pPr>
            <a:r>
              <a:rPr lang="en-US"/>
              <a:t>It helps to quantify the swings from mass euphoria to pessimism of a particular security, which then creates our opportunities. </a:t>
            </a:r>
            <a:endParaRPr/>
          </a:p>
        </p:txBody>
      </p:sp>
      <p:sp>
        <p:nvSpPr>
          <p:cNvPr id="252" name="Google Shape;252;p24"/>
          <p:cNvSpPr txBox="1"/>
          <p:nvPr>
            <p:ph idx="3" type="body"/>
          </p:nvPr>
        </p:nvSpPr>
        <p:spPr>
          <a:xfrm>
            <a:off x="4713684" y="1524000"/>
            <a:ext cx="3887391" cy="8239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“God does not play dice with the universe.”</a:t>
            </a:r>
            <a:endParaRPr/>
          </a:p>
          <a:p>
            <a:pPr indent="0" lvl="0" marL="0" rtl="0" algn="l">
              <a:lnSpc>
                <a:spcPct val="90000"/>
              </a:lnSpc>
              <a:spcBef>
                <a:spcPts val="750"/>
              </a:spcBef>
              <a:spcAft>
                <a:spcPts val="0"/>
              </a:spcAft>
              <a:buClr>
                <a:schemeClr val="dk1"/>
              </a:buClr>
              <a:buSzPts val="1800"/>
              <a:buNone/>
            </a:pPr>
            <a:r>
              <a:t/>
            </a:r>
            <a:endParaRPr/>
          </a:p>
        </p:txBody>
      </p:sp>
      <p:pic>
        <p:nvPicPr>
          <p:cNvPr id="253" name="Google Shape;253;p24"/>
          <p:cNvPicPr preferRelativeResize="0"/>
          <p:nvPr>
            <p:ph idx="4" type="body"/>
          </p:nvPr>
        </p:nvPicPr>
        <p:blipFill rotWithShape="1">
          <a:blip r:embed="rId3">
            <a:alphaModFix/>
          </a:blip>
          <a:srcRect b="0" l="0" r="0" t="0"/>
          <a:stretch/>
        </p:blipFill>
        <p:spPr>
          <a:xfrm>
            <a:off x="5070790" y="2107407"/>
            <a:ext cx="2854093" cy="36845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5"/>
          <p:cNvSpPr txBox="1"/>
          <p:nvPr/>
        </p:nvSpPr>
        <p:spPr>
          <a:xfrm>
            <a:off x="381000" y="533400"/>
            <a:ext cx="5232458"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Fibonacci #’s &amp; Ratios</a:t>
            </a:r>
            <a:endParaRPr b="0" i="0" sz="1400" u="none" cap="none" strike="noStrike">
              <a:solidFill>
                <a:srgbClr val="000000"/>
              </a:solidFill>
              <a:latin typeface="Arial"/>
              <a:ea typeface="Arial"/>
              <a:cs typeface="Arial"/>
              <a:sym typeface="Arial"/>
            </a:endParaRPr>
          </a:p>
        </p:txBody>
      </p:sp>
      <p:sp>
        <p:nvSpPr>
          <p:cNvPr id="259" name="Google Shape;259;p25"/>
          <p:cNvSpPr txBox="1"/>
          <p:nvPr/>
        </p:nvSpPr>
        <p:spPr>
          <a:xfrm>
            <a:off x="533400" y="1905000"/>
            <a:ext cx="82296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The Fib sequence each # is the sum of the two #’s preceding it, starting with 0 and 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  0, 1, 1, 2, 3, 5, 8, 13, 21, 34, 55, 89, 144, 233, 377, etc.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6"/>
          <p:cNvSpPr txBox="1"/>
          <p:nvPr/>
        </p:nvSpPr>
        <p:spPr>
          <a:xfrm>
            <a:off x="381000" y="533400"/>
            <a:ext cx="5232458"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Fibonacci #’s &amp; Ratios</a:t>
            </a:r>
            <a:endParaRPr b="0" i="0" sz="1400" u="none" cap="none" strike="noStrike">
              <a:solidFill>
                <a:srgbClr val="000000"/>
              </a:solidFill>
              <a:latin typeface="Arial"/>
              <a:ea typeface="Arial"/>
              <a:cs typeface="Arial"/>
              <a:sym typeface="Arial"/>
            </a:endParaRPr>
          </a:p>
        </p:txBody>
      </p:sp>
      <p:sp>
        <p:nvSpPr>
          <p:cNvPr id="265" name="Google Shape;265;p26"/>
          <p:cNvSpPr txBox="1"/>
          <p:nvPr/>
        </p:nvSpPr>
        <p:spPr>
          <a:xfrm>
            <a:off x="457200" y="1447800"/>
            <a:ext cx="8305800" cy="135421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The Fibonacci Sequence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0, 1, 1, 2, 3, 5, 8, 13, 21, 34, 55, 89, 144, 233, 377, 610, 987,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Fib retracement ratios are the ratio of any # to it’s next higher #.</a:t>
            </a:r>
            <a:endParaRPr b="0" i="0" sz="1400" u="none" cap="none" strike="noStrike">
              <a:solidFill>
                <a:srgbClr val="000000"/>
              </a:solidFill>
              <a:latin typeface="Arial"/>
              <a:ea typeface="Arial"/>
              <a:cs typeface="Arial"/>
              <a:sym typeface="Arial"/>
            </a:endParaRPr>
          </a:p>
        </p:txBody>
      </p:sp>
      <p:sp>
        <p:nvSpPr>
          <p:cNvPr id="266" name="Google Shape;266;p26"/>
          <p:cNvSpPr txBox="1"/>
          <p:nvPr/>
        </p:nvSpPr>
        <p:spPr>
          <a:xfrm>
            <a:off x="533400" y="3733800"/>
            <a:ext cx="36576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Example : 0/1 = 0 </a:t>
            </a:r>
            <a:r>
              <a:rPr b="0" i="0" lang="en-US" sz="1400" u="none" cap="none" strike="noStrike">
                <a:solidFill>
                  <a:schemeClr val="dk1"/>
                </a:solidFill>
                <a:latin typeface="Calibri"/>
                <a:ea typeface="Calibri"/>
                <a:cs typeface="Calibri"/>
                <a:sym typeface="Calibri"/>
              </a:rPr>
              <a:t>(Starting Point)</a:t>
            </a:r>
            <a:endParaRPr b="0" i="0" sz="2400" u="none" cap="none" strike="noStrike">
              <a:solidFill>
                <a:schemeClr val="dk1"/>
              </a:solidFill>
              <a:latin typeface="Calibri"/>
              <a:ea typeface="Calibri"/>
              <a:cs typeface="Calibri"/>
              <a:sym typeface="Calibri"/>
            </a:endParaRPr>
          </a:p>
        </p:txBody>
      </p:sp>
      <p:sp>
        <p:nvSpPr>
          <p:cNvPr id="267" name="Google Shape;267;p26"/>
          <p:cNvSpPr txBox="1"/>
          <p:nvPr/>
        </p:nvSpPr>
        <p:spPr>
          <a:xfrm>
            <a:off x="533400" y="4267200"/>
            <a:ext cx="36576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Example : </a:t>
            </a:r>
            <a:r>
              <a:rPr b="0" i="0" lang="en-US" sz="2400" u="none" cap="none" strike="noStrike">
                <a:solidFill>
                  <a:schemeClr val="dk1"/>
                </a:solidFill>
                <a:latin typeface="Calibri"/>
                <a:ea typeface="Calibri"/>
                <a:cs typeface="Calibri"/>
                <a:sym typeface="Calibri"/>
              </a:rPr>
              <a:t>1/1 = 1 </a:t>
            </a:r>
            <a:r>
              <a:rPr b="0" i="0" lang="en-US" sz="1400" u="none" cap="none" strike="noStrike">
                <a:solidFill>
                  <a:schemeClr val="dk1"/>
                </a:solidFill>
                <a:latin typeface="Calibri"/>
                <a:ea typeface="Calibri"/>
                <a:cs typeface="Calibri"/>
                <a:sym typeface="Calibri"/>
              </a:rPr>
              <a:t>(Ending Point)</a:t>
            </a:r>
            <a:endParaRPr b="0" i="0" sz="2400" u="none" cap="none" strike="noStrike">
              <a:solidFill>
                <a:schemeClr val="dk1"/>
              </a:solidFill>
              <a:latin typeface="Calibri"/>
              <a:ea typeface="Calibri"/>
              <a:cs typeface="Calibri"/>
              <a:sym typeface="Calibri"/>
            </a:endParaRPr>
          </a:p>
        </p:txBody>
      </p:sp>
      <p:sp>
        <p:nvSpPr>
          <p:cNvPr id="268" name="Google Shape;268;p26"/>
          <p:cNvSpPr txBox="1"/>
          <p:nvPr/>
        </p:nvSpPr>
        <p:spPr>
          <a:xfrm>
            <a:off x="533400" y="4800600"/>
            <a:ext cx="47244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Example : </a:t>
            </a:r>
            <a:r>
              <a:rPr b="0" i="0" lang="en-US" sz="2400" u="none" cap="none" strike="noStrike">
                <a:solidFill>
                  <a:schemeClr val="dk1"/>
                </a:solidFill>
                <a:latin typeface="Calibri"/>
                <a:ea typeface="Calibri"/>
                <a:cs typeface="Calibri"/>
                <a:sym typeface="Calibri"/>
              </a:rPr>
              <a:t>1/2 = 0.50 </a:t>
            </a:r>
            <a:r>
              <a:rPr b="0" i="0" lang="en-US" sz="1400" u="none" cap="none" strike="noStrike">
                <a:solidFill>
                  <a:schemeClr val="dk1"/>
                </a:solidFill>
                <a:latin typeface="Calibri"/>
                <a:ea typeface="Calibri"/>
                <a:cs typeface="Calibri"/>
                <a:sym typeface="Calibri"/>
              </a:rPr>
              <a:t>(Major retracement level)</a:t>
            </a:r>
            <a:endParaRPr b="0" i="0" sz="1400" u="none" cap="none" strike="noStrike">
              <a:solidFill>
                <a:srgbClr val="000000"/>
              </a:solidFill>
              <a:latin typeface="Arial"/>
              <a:ea typeface="Arial"/>
              <a:cs typeface="Arial"/>
              <a:sym typeface="Arial"/>
            </a:endParaRPr>
          </a:p>
        </p:txBody>
      </p:sp>
      <p:sp>
        <p:nvSpPr>
          <p:cNvPr id="269" name="Google Shape;269;p26"/>
          <p:cNvSpPr/>
          <p:nvPr/>
        </p:nvSpPr>
        <p:spPr>
          <a:xfrm>
            <a:off x="457200" y="1828800"/>
            <a:ext cx="609600" cy="457200"/>
          </a:xfrm>
          <a:prstGeom prst="ellipse">
            <a:avLst/>
          </a:prstGeom>
          <a:solidFill>
            <a:srgbClr val="FFFF00">
              <a:alpha val="4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26"/>
          <p:cNvSpPr/>
          <p:nvPr/>
        </p:nvSpPr>
        <p:spPr>
          <a:xfrm>
            <a:off x="1066800" y="1828800"/>
            <a:ext cx="609600" cy="457200"/>
          </a:xfrm>
          <a:prstGeom prst="ellipse">
            <a:avLst/>
          </a:prstGeom>
          <a:solidFill>
            <a:srgbClr val="FFFF00">
              <a:alpha val="4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26"/>
          <p:cNvSpPr/>
          <p:nvPr/>
        </p:nvSpPr>
        <p:spPr>
          <a:xfrm>
            <a:off x="762000" y="1828800"/>
            <a:ext cx="609600" cy="457200"/>
          </a:xfrm>
          <a:prstGeom prst="ellipse">
            <a:avLst/>
          </a:prstGeom>
          <a:solidFill>
            <a:srgbClr val="FFFF00">
              <a:alpha val="4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69"/>
                                        </p:tgtEl>
                                      </p:cBhvr>
                                    </p:animEffect>
                                    <p:set>
                                      <p:cBhvr>
                                        <p:cTn dur="1" fill="hold">
                                          <p:stCondLst>
                                            <p:cond delay="500"/>
                                          </p:stCondLst>
                                        </p:cTn>
                                        <p:tgtEl>
                                          <p:spTgt spid="269"/>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71"/>
                                        </p:tgtEl>
                                      </p:cBhvr>
                                    </p:animEffect>
                                    <p:set>
                                      <p:cBhvr>
                                        <p:cTn dur="1" fill="hold">
                                          <p:stCondLst>
                                            <p:cond delay="500"/>
                                          </p:stCondLst>
                                        </p:cTn>
                                        <p:tgtEl>
                                          <p:spTgt spid="27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7"/>
          <p:cNvSpPr txBox="1"/>
          <p:nvPr/>
        </p:nvSpPr>
        <p:spPr>
          <a:xfrm>
            <a:off x="381000" y="533400"/>
            <a:ext cx="5232458"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Fibonacci #’s &amp; Ratios</a:t>
            </a:r>
            <a:endParaRPr b="0" i="0" sz="1400" u="none" cap="none" strike="noStrike">
              <a:solidFill>
                <a:srgbClr val="000000"/>
              </a:solidFill>
              <a:latin typeface="Arial"/>
              <a:ea typeface="Arial"/>
              <a:cs typeface="Arial"/>
              <a:sym typeface="Arial"/>
            </a:endParaRPr>
          </a:p>
        </p:txBody>
      </p:sp>
      <p:sp>
        <p:nvSpPr>
          <p:cNvPr id="277" name="Google Shape;277;p27"/>
          <p:cNvSpPr txBox="1"/>
          <p:nvPr/>
        </p:nvSpPr>
        <p:spPr>
          <a:xfrm>
            <a:off x="457200" y="1447800"/>
            <a:ext cx="8305800" cy="135421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The Fibonacci Sequence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0, 1, 1, 2, 3, 5, 8, 13, 21, 34, 55, 89, 144, 233, 377, 610, 987,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Fib retracement ratios are the ratio of any # to it’s next higher #.</a:t>
            </a:r>
            <a:endParaRPr b="0" i="0" sz="1400" u="none" cap="none" strike="noStrike">
              <a:solidFill>
                <a:srgbClr val="000000"/>
              </a:solidFill>
              <a:latin typeface="Arial"/>
              <a:ea typeface="Arial"/>
              <a:cs typeface="Arial"/>
              <a:sym typeface="Arial"/>
            </a:endParaRPr>
          </a:p>
        </p:txBody>
      </p:sp>
      <p:sp>
        <p:nvSpPr>
          <p:cNvPr id="278" name="Google Shape;278;p27"/>
          <p:cNvSpPr txBox="1"/>
          <p:nvPr/>
        </p:nvSpPr>
        <p:spPr>
          <a:xfrm>
            <a:off x="457200" y="2895600"/>
            <a:ext cx="83058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Once we cross the fourth set of fib #’s the ratios start to narrow down to the inverse of the Golden Ratio – 0.618</a:t>
            </a:r>
            <a:endParaRPr b="0" i="0" sz="1400" u="none" cap="none" strike="noStrike">
              <a:solidFill>
                <a:srgbClr val="000000"/>
              </a:solidFill>
              <a:latin typeface="Arial"/>
              <a:ea typeface="Arial"/>
              <a:cs typeface="Arial"/>
              <a:sym typeface="Arial"/>
            </a:endParaRPr>
          </a:p>
        </p:txBody>
      </p:sp>
      <p:sp>
        <p:nvSpPr>
          <p:cNvPr id="279" name="Google Shape;279;p27"/>
          <p:cNvSpPr txBox="1"/>
          <p:nvPr/>
        </p:nvSpPr>
        <p:spPr>
          <a:xfrm>
            <a:off x="533400" y="3733800"/>
            <a:ext cx="36576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Example : 2/3 = .6666	     	     3/5 = .6000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5/8 = .6250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8/13 = .6153</a:t>
            </a:r>
            <a:endParaRPr b="0" i="0" sz="1400" u="none" cap="none" strike="noStrike">
              <a:solidFill>
                <a:srgbClr val="000000"/>
              </a:solidFill>
              <a:latin typeface="Arial"/>
              <a:ea typeface="Arial"/>
              <a:cs typeface="Arial"/>
              <a:sym typeface="Arial"/>
            </a:endParaRPr>
          </a:p>
        </p:txBody>
      </p:sp>
      <p:sp>
        <p:nvSpPr>
          <p:cNvPr id="280" name="Google Shape;280;p27"/>
          <p:cNvSpPr txBox="1"/>
          <p:nvPr/>
        </p:nvSpPr>
        <p:spPr>
          <a:xfrm>
            <a:off x="3657600" y="3733800"/>
            <a:ext cx="31242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13/21  = .6190	     	     21/34  = .6176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34/55  = .6181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55/89  = .6179</a:t>
            </a:r>
            <a:endParaRPr b="0" i="0" sz="1400" u="none" cap="none" strike="noStrike">
              <a:solidFill>
                <a:srgbClr val="000000"/>
              </a:solidFill>
              <a:latin typeface="Arial"/>
              <a:ea typeface="Arial"/>
              <a:cs typeface="Arial"/>
              <a:sym typeface="Arial"/>
            </a:endParaRPr>
          </a:p>
        </p:txBody>
      </p:sp>
      <p:sp>
        <p:nvSpPr>
          <p:cNvPr id="281" name="Google Shape;281;p27"/>
          <p:cNvSpPr txBox="1"/>
          <p:nvPr/>
        </p:nvSpPr>
        <p:spPr>
          <a:xfrm>
            <a:off x="5791200" y="3733800"/>
            <a:ext cx="31242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89/144    = .6180	     144/233  = .6180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233/377  = .6180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377/610  = .6180</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8"/>
          <p:cNvSpPr txBox="1"/>
          <p:nvPr/>
        </p:nvSpPr>
        <p:spPr>
          <a:xfrm>
            <a:off x="381000" y="533400"/>
            <a:ext cx="5232458"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Fibonacci #’s &amp; Ratios</a:t>
            </a:r>
            <a:endParaRPr b="0" i="0" sz="1400" u="none" cap="none" strike="noStrike">
              <a:solidFill>
                <a:srgbClr val="000000"/>
              </a:solidFill>
              <a:latin typeface="Arial"/>
              <a:ea typeface="Arial"/>
              <a:cs typeface="Arial"/>
              <a:sym typeface="Arial"/>
            </a:endParaRPr>
          </a:p>
        </p:txBody>
      </p:sp>
      <p:sp>
        <p:nvSpPr>
          <p:cNvPr id="287" name="Google Shape;287;p28"/>
          <p:cNvSpPr txBox="1"/>
          <p:nvPr/>
        </p:nvSpPr>
        <p:spPr>
          <a:xfrm>
            <a:off x="457200" y="1752600"/>
            <a:ext cx="8458200" cy="18466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The Fibonacci Sequence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0, 1, 1, 2, 3, 5, 8, 13, 21, 34, 55, 89, 144, 233, 377, 610, 987,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Derive Fib Extension levels by taking the ratio of any # to its next lower #.  The sequence narrows down to the Golden Ratio – 1.618</a:t>
            </a:r>
            <a:endParaRPr b="0" i="0" sz="1400" u="none" cap="none" strike="noStrike">
              <a:solidFill>
                <a:srgbClr val="000000"/>
              </a:solidFill>
              <a:latin typeface="Arial"/>
              <a:ea typeface="Arial"/>
              <a:cs typeface="Arial"/>
              <a:sym typeface="Arial"/>
            </a:endParaRPr>
          </a:p>
        </p:txBody>
      </p:sp>
      <p:sp>
        <p:nvSpPr>
          <p:cNvPr id="288" name="Google Shape;288;p28"/>
          <p:cNvSpPr txBox="1"/>
          <p:nvPr/>
        </p:nvSpPr>
        <p:spPr>
          <a:xfrm>
            <a:off x="533400" y="4572000"/>
            <a:ext cx="36576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Example : 1/0 = 0      	     	     1/1 = 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2/1 = 2.000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3/2 = 1.500</a:t>
            </a:r>
            <a:endParaRPr b="0" i="0" sz="1400" u="none" cap="none" strike="noStrike">
              <a:solidFill>
                <a:srgbClr val="000000"/>
              </a:solidFill>
              <a:latin typeface="Arial"/>
              <a:ea typeface="Arial"/>
              <a:cs typeface="Arial"/>
              <a:sym typeface="Arial"/>
            </a:endParaRPr>
          </a:p>
        </p:txBody>
      </p:sp>
      <p:sp>
        <p:nvSpPr>
          <p:cNvPr id="289" name="Google Shape;289;p28"/>
          <p:cNvSpPr txBox="1"/>
          <p:nvPr/>
        </p:nvSpPr>
        <p:spPr>
          <a:xfrm>
            <a:off x="3733800" y="4572000"/>
            <a:ext cx="31242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5/3     = 1.666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8/5     = 1.600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13/8   = 1.625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21/13 = 1.615</a:t>
            </a:r>
            <a:endParaRPr b="0" i="0" sz="1400" u="none" cap="none" strike="noStrike">
              <a:solidFill>
                <a:srgbClr val="000000"/>
              </a:solidFill>
              <a:latin typeface="Arial"/>
              <a:ea typeface="Arial"/>
              <a:cs typeface="Arial"/>
              <a:sym typeface="Arial"/>
            </a:endParaRPr>
          </a:p>
        </p:txBody>
      </p:sp>
      <p:sp>
        <p:nvSpPr>
          <p:cNvPr id="290" name="Google Shape;290;p28"/>
          <p:cNvSpPr txBox="1"/>
          <p:nvPr/>
        </p:nvSpPr>
        <p:spPr>
          <a:xfrm>
            <a:off x="6248400" y="4572000"/>
            <a:ext cx="31242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34/21    = 1.619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55/34    = 1.617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89/55    = 1.618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144/89  = 1.618</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500"/>
                                        <p:tgtEl>
                                          <p:spTgt spid="288"/>
                                        </p:tgtEl>
                                        <p:attrNameLst>
                                          <p:attrName>ppt_w</p:attrName>
                                        </p:attrNameLst>
                                      </p:cBhvr>
                                      <p:tavLst>
                                        <p:tav fmla="" tm="0">
                                          <p:val>
                                            <p:strVal val="0"/>
                                          </p:val>
                                        </p:tav>
                                        <p:tav fmla="" tm="100000">
                                          <p:val>
                                            <p:strVal val="#ppt_w"/>
                                          </p:val>
                                        </p:tav>
                                      </p:tavLst>
                                    </p:anim>
                                    <p:anim calcmode="lin" valueType="num">
                                      <p:cBhvr additive="base">
                                        <p:cTn dur="500"/>
                                        <p:tgtEl>
                                          <p:spTgt spid="28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500"/>
                                        <p:tgtEl>
                                          <p:spTgt spid="289"/>
                                        </p:tgtEl>
                                        <p:attrNameLst>
                                          <p:attrName>ppt_w</p:attrName>
                                        </p:attrNameLst>
                                      </p:cBhvr>
                                      <p:tavLst>
                                        <p:tav fmla="" tm="0">
                                          <p:val>
                                            <p:strVal val="0"/>
                                          </p:val>
                                        </p:tav>
                                        <p:tav fmla="" tm="100000">
                                          <p:val>
                                            <p:strVal val="#ppt_w"/>
                                          </p:val>
                                        </p:tav>
                                      </p:tavLst>
                                    </p:anim>
                                    <p:anim calcmode="lin" valueType="num">
                                      <p:cBhvr additive="base">
                                        <p:cTn dur="500"/>
                                        <p:tgtEl>
                                          <p:spTgt spid="28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500"/>
                                        <p:tgtEl>
                                          <p:spTgt spid="290"/>
                                        </p:tgtEl>
                                        <p:attrNameLst>
                                          <p:attrName>ppt_w</p:attrName>
                                        </p:attrNameLst>
                                      </p:cBhvr>
                                      <p:tavLst>
                                        <p:tav fmla="" tm="0">
                                          <p:val>
                                            <p:strVal val="0"/>
                                          </p:val>
                                        </p:tav>
                                        <p:tav fmla="" tm="100000">
                                          <p:val>
                                            <p:strVal val="#ppt_w"/>
                                          </p:val>
                                        </p:tav>
                                      </p:tavLst>
                                    </p:anim>
                                    <p:anim calcmode="lin" valueType="num">
                                      <p:cBhvr additive="base">
                                        <p:cTn dur="500"/>
                                        <p:tgtEl>
                                          <p:spTgt spid="29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9"/>
          <p:cNvSpPr txBox="1"/>
          <p:nvPr/>
        </p:nvSpPr>
        <p:spPr>
          <a:xfrm>
            <a:off x="533400" y="685800"/>
            <a:ext cx="7705059"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Fibonacci Ratios and Calculation</a:t>
            </a:r>
            <a:endParaRPr b="0" i="0" sz="1400" u="none" cap="none" strike="noStrike">
              <a:solidFill>
                <a:srgbClr val="000000"/>
              </a:solidFill>
              <a:latin typeface="Arial"/>
              <a:ea typeface="Arial"/>
              <a:cs typeface="Arial"/>
              <a:sym typeface="Arial"/>
            </a:endParaRPr>
          </a:p>
        </p:txBody>
      </p:sp>
      <p:pic>
        <p:nvPicPr>
          <p:cNvPr id="296" name="Google Shape;296;p29"/>
          <p:cNvPicPr preferRelativeResize="0"/>
          <p:nvPr/>
        </p:nvPicPr>
        <p:blipFill rotWithShape="1">
          <a:blip r:embed="rId3">
            <a:alphaModFix/>
          </a:blip>
          <a:srcRect b="0" l="0" r="0" t="0"/>
          <a:stretch/>
        </p:blipFill>
        <p:spPr>
          <a:xfrm>
            <a:off x="1219200" y="1600200"/>
            <a:ext cx="6713538" cy="4162581"/>
          </a:xfrm>
          <a:prstGeom prst="rect">
            <a:avLst/>
          </a:prstGeom>
          <a:noFill/>
          <a:ln cap="flat" cmpd="sng" w="9525">
            <a:solidFill>
              <a:schemeClr val="dk1"/>
            </a:solidFill>
            <a:prstDash val="solid"/>
            <a:miter lim="800000"/>
            <a:headEnd len="sm" w="sm" type="none"/>
            <a:tailEnd len="sm" w="sm" type="none"/>
          </a:ln>
          <a:effectLst>
            <a:outerShdw blurRad="63500" sx="102000" rotWithShape="0" algn="ctr" sy="102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300"/>
              <a:buFont typeface="Calibri"/>
              <a:buNone/>
            </a:pPr>
            <a:r>
              <a:rPr lang="en-US"/>
              <a:t>Fibonacci is so subjective!</a:t>
            </a:r>
            <a:endParaRPr/>
          </a:p>
        </p:txBody>
      </p:sp>
      <p:pic>
        <p:nvPicPr>
          <p:cNvPr id="302" name="Google Shape;302;p30"/>
          <p:cNvPicPr preferRelativeResize="0"/>
          <p:nvPr>
            <p:ph idx="1" type="body"/>
          </p:nvPr>
        </p:nvPicPr>
        <p:blipFill rotWithShape="1">
          <a:blip r:embed="rId3">
            <a:alphaModFix/>
          </a:blip>
          <a:srcRect b="0" l="0" r="0" t="0"/>
          <a:stretch/>
        </p:blipFill>
        <p:spPr>
          <a:xfrm>
            <a:off x="1940502" y="2344556"/>
            <a:ext cx="4972050" cy="3431690"/>
          </a:xfrm>
          <a:prstGeom prst="rect">
            <a:avLst/>
          </a:prstGeom>
          <a:solidFill>
            <a:srgbClr val="ECECEC"/>
          </a:solidFill>
          <a:ln cap="sq" cmpd="sng" w="1905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3" name="Google Shape;303;p30"/>
          <p:cNvSpPr txBox="1"/>
          <p:nvPr>
            <p:ph idx="4294967295" type="body"/>
          </p:nvPr>
        </p:nvSpPr>
        <p:spPr>
          <a:xfrm>
            <a:off x="1020907" y="1847471"/>
            <a:ext cx="6951518" cy="99417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100"/>
              <a:buNone/>
            </a:pPr>
            <a:r>
              <a:rPr lang="en-US"/>
              <a:t>The 3 main objections to Fib are….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3 Main Objections To Fibonacci….</a:t>
            </a:r>
            <a:endParaRPr/>
          </a:p>
        </p:txBody>
      </p:sp>
      <p:sp>
        <p:nvSpPr>
          <p:cNvPr id="309" name="Google Shape;309;p3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p>
            <a:pPr indent="-385763" lvl="0" marL="385763" rtl="0" algn="l">
              <a:lnSpc>
                <a:spcPct val="90000"/>
              </a:lnSpc>
              <a:spcBef>
                <a:spcPts val="0"/>
              </a:spcBef>
              <a:spcAft>
                <a:spcPts val="0"/>
              </a:spcAft>
              <a:buClr>
                <a:schemeClr val="dk1"/>
              </a:buClr>
              <a:buSzPts val="2700"/>
              <a:buAutoNum type="arabicParenR"/>
            </a:pPr>
            <a:r>
              <a:rPr i="1" lang="en-US" sz="2700"/>
              <a:t>Where do I start and stop the Fib analysis?</a:t>
            </a:r>
            <a:endParaRPr/>
          </a:p>
          <a:p>
            <a:pPr indent="0" lvl="0" marL="0" rtl="0" algn="l">
              <a:lnSpc>
                <a:spcPct val="90000"/>
              </a:lnSpc>
              <a:spcBef>
                <a:spcPts val="750"/>
              </a:spcBef>
              <a:spcAft>
                <a:spcPts val="0"/>
              </a:spcAft>
              <a:buClr>
                <a:schemeClr val="dk1"/>
              </a:buClr>
              <a:buSzPts val="2700"/>
              <a:buNone/>
            </a:pPr>
            <a:r>
              <a:t/>
            </a:r>
            <a:endParaRPr i="1" sz="2700"/>
          </a:p>
          <a:p>
            <a:pPr indent="0" lvl="0" marL="0" rtl="0" algn="l">
              <a:lnSpc>
                <a:spcPct val="90000"/>
              </a:lnSpc>
              <a:spcBef>
                <a:spcPts val="750"/>
              </a:spcBef>
              <a:spcAft>
                <a:spcPts val="0"/>
              </a:spcAft>
              <a:buClr>
                <a:schemeClr val="dk1"/>
              </a:buClr>
              <a:buSzPts val="2700"/>
              <a:buNone/>
            </a:pPr>
            <a:r>
              <a:rPr i="1" lang="en-US" sz="2700"/>
              <a:t>2) Which one of these ratios will reverse the market trend?!</a:t>
            </a:r>
            <a:endParaRPr/>
          </a:p>
          <a:p>
            <a:pPr indent="0" lvl="0" marL="0" rtl="0" algn="l">
              <a:lnSpc>
                <a:spcPct val="90000"/>
              </a:lnSpc>
              <a:spcBef>
                <a:spcPts val="750"/>
              </a:spcBef>
              <a:spcAft>
                <a:spcPts val="0"/>
              </a:spcAft>
              <a:buClr>
                <a:schemeClr val="dk1"/>
              </a:buClr>
              <a:buSzPts val="2700"/>
              <a:buNone/>
            </a:pPr>
            <a:r>
              <a:t/>
            </a:r>
            <a:endParaRPr i="1" sz="2700"/>
          </a:p>
          <a:p>
            <a:pPr indent="0" lvl="0" marL="0" rtl="0" algn="l">
              <a:lnSpc>
                <a:spcPct val="90000"/>
              </a:lnSpc>
              <a:spcBef>
                <a:spcPts val="750"/>
              </a:spcBef>
              <a:spcAft>
                <a:spcPts val="0"/>
              </a:spcAft>
              <a:buClr>
                <a:schemeClr val="dk1"/>
              </a:buClr>
              <a:buSzPts val="2700"/>
              <a:buNone/>
            </a:pPr>
            <a:r>
              <a:rPr i="1" lang="en-US" sz="2700"/>
              <a:t>3) All the different tools are confusing!</a:t>
            </a:r>
            <a:endParaRPr/>
          </a:p>
        </p:txBody>
      </p:sp>
      <p:pic>
        <p:nvPicPr>
          <p:cNvPr id="310" name="Google Shape;310;p31"/>
          <p:cNvPicPr preferRelativeResize="0"/>
          <p:nvPr>
            <p:ph idx="2" type="body"/>
          </p:nvPr>
        </p:nvPicPr>
        <p:blipFill rotWithShape="1">
          <a:blip r:embed="rId3">
            <a:alphaModFix/>
          </a:blip>
          <a:srcRect b="0" l="0" r="0" t="0"/>
          <a:stretch/>
        </p:blipFill>
        <p:spPr>
          <a:xfrm>
            <a:off x="4736706" y="1862570"/>
            <a:ext cx="4080434" cy="3627402"/>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Major and Minor Swing Waves</a:t>
            </a:r>
            <a:endParaRPr/>
          </a:p>
        </p:txBody>
      </p:sp>
      <p:sp>
        <p:nvSpPr>
          <p:cNvPr id="316" name="Google Shape;316;p32"/>
          <p:cNvSpPr txBox="1"/>
          <p:nvPr>
            <p:ph idx="1" type="body"/>
          </p:nvPr>
        </p:nvSpPr>
        <p:spPr>
          <a:xfrm>
            <a:off x="1485900" y="2057401"/>
            <a:ext cx="6172200" cy="3394472"/>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sz="2100">
                <a:solidFill>
                  <a:schemeClr val="dk1"/>
                </a:solidFill>
                <a:latin typeface="Calibri"/>
                <a:ea typeface="Calibri"/>
                <a:cs typeface="Calibri"/>
                <a:sym typeface="Calibri"/>
              </a:rPr>
              <a:t>Minor swing wave – a brief reversal in the trend that </a:t>
            </a:r>
            <a:r>
              <a:rPr b="1" lang="en-US"/>
              <a:t>IS NOT EXCEEDED </a:t>
            </a:r>
            <a:r>
              <a:rPr lang="en-US" sz="2100">
                <a:solidFill>
                  <a:schemeClr val="dk1"/>
                </a:solidFill>
                <a:latin typeface="Calibri"/>
                <a:ea typeface="Calibri"/>
                <a:cs typeface="Calibri"/>
                <a:sym typeface="Calibri"/>
              </a:rPr>
              <a:t>in the 5 bars prior and the 5 bars following.</a:t>
            </a:r>
            <a:endParaRPr/>
          </a:p>
          <a:p>
            <a:pPr indent="-171450" lvl="0" marL="171450" rtl="0" algn="l">
              <a:lnSpc>
                <a:spcPct val="90000"/>
              </a:lnSpc>
              <a:spcBef>
                <a:spcPts val="750"/>
              </a:spcBef>
              <a:spcAft>
                <a:spcPts val="0"/>
              </a:spcAft>
              <a:buClr>
                <a:schemeClr val="dk1"/>
              </a:buClr>
              <a:buSzPts val="2100"/>
              <a:buChar char="•"/>
            </a:pPr>
            <a:r>
              <a:rPr lang="en-US" sz="2100">
                <a:solidFill>
                  <a:schemeClr val="dk1"/>
                </a:solidFill>
                <a:latin typeface="Calibri"/>
                <a:ea typeface="Calibri"/>
                <a:cs typeface="Calibri"/>
                <a:sym typeface="Calibri"/>
              </a:rPr>
              <a:t>Major swing wave – a significant reversal in trend that is </a:t>
            </a:r>
            <a:r>
              <a:rPr b="1" lang="en-US"/>
              <a:t>NOT EXCEEDED </a:t>
            </a:r>
            <a:r>
              <a:rPr lang="en-US" sz="2100">
                <a:solidFill>
                  <a:schemeClr val="dk1"/>
                </a:solidFill>
                <a:latin typeface="Calibri"/>
                <a:ea typeface="Calibri"/>
                <a:cs typeface="Calibri"/>
                <a:sym typeface="Calibri"/>
              </a:rPr>
              <a:t>in the 13 bars prior and 13 bars following.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3"/>
          <p:cNvPicPr preferRelativeResize="0"/>
          <p:nvPr>
            <p:ph idx="1" type="body"/>
          </p:nvPr>
        </p:nvPicPr>
        <p:blipFill rotWithShape="1">
          <a:blip r:embed="rId3">
            <a:alphaModFix/>
          </a:blip>
          <a:srcRect b="0" l="0" r="0" t="0"/>
          <a:stretch/>
        </p:blipFill>
        <p:spPr>
          <a:xfrm>
            <a:off x="1357884" y="1076706"/>
            <a:ext cx="6217429" cy="4794000"/>
          </a:xfrm>
          <a:prstGeom prst="rect">
            <a:avLst/>
          </a:prstGeom>
          <a:noFill/>
          <a:ln>
            <a:noFill/>
          </a:ln>
          <a:effectLst>
            <a:outerShdw blurRad="292100" rotWithShape="0" algn="tl" dir="2700000" dist="139700">
              <a:srgbClr val="333333">
                <a:alpha val="64313"/>
              </a:srgbClr>
            </a:outerShdw>
          </a:effectLst>
        </p:spPr>
      </p:pic>
      <p:sp>
        <p:nvSpPr>
          <p:cNvPr id="118" name="Google Shape;118;p3"/>
          <p:cNvSpPr/>
          <p:nvPr/>
        </p:nvSpPr>
        <p:spPr>
          <a:xfrm>
            <a:off x="3636999" y="4808016"/>
            <a:ext cx="323268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Minimum Effective Dose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Minor Swing Wave</a:t>
            </a:r>
            <a:endParaRPr/>
          </a:p>
        </p:txBody>
      </p:sp>
      <p:sp>
        <p:nvSpPr>
          <p:cNvPr id="322" name="Google Shape;322;p33"/>
          <p:cNvSpPr txBox="1"/>
          <p:nvPr>
            <p:ph idx="1" type="body"/>
          </p:nvPr>
        </p:nvSpPr>
        <p:spPr>
          <a:xfrm>
            <a:off x="1543050" y="2000251"/>
            <a:ext cx="2000250" cy="32230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n-US" sz="2100"/>
              <a:t>A brief reversal in the trend that </a:t>
            </a:r>
            <a:r>
              <a:rPr b="1" lang="en-US"/>
              <a:t>IS NOT EXCEEDED </a:t>
            </a:r>
            <a:r>
              <a:rPr lang="en-US" sz="2100"/>
              <a:t>in the 5 bars prior and the 5 bars following.</a:t>
            </a:r>
            <a:endParaRPr/>
          </a:p>
        </p:txBody>
      </p:sp>
      <p:pic>
        <p:nvPicPr>
          <p:cNvPr id="323" name="Google Shape;323;p33"/>
          <p:cNvPicPr preferRelativeResize="0"/>
          <p:nvPr/>
        </p:nvPicPr>
        <p:blipFill rotWithShape="1">
          <a:blip r:embed="rId3">
            <a:alphaModFix/>
          </a:blip>
          <a:srcRect b="0" l="0" r="0" t="0"/>
          <a:stretch/>
        </p:blipFill>
        <p:spPr>
          <a:xfrm>
            <a:off x="3543300" y="1885950"/>
            <a:ext cx="4114800" cy="3810854"/>
          </a:xfrm>
          <a:prstGeom prst="rect">
            <a:avLst/>
          </a:prstGeom>
          <a:noFill/>
          <a:ln>
            <a:noFill/>
          </a:ln>
          <a:effectLst>
            <a:outerShdw blurRad="292100" rotWithShape="0" algn="tl" dir="2700000" dist="139700">
              <a:srgbClr val="333333">
                <a:alpha val="64313"/>
              </a:srgbClr>
            </a:outerShdw>
          </a:effectLst>
        </p:spPr>
      </p:pic>
      <p:sp>
        <p:nvSpPr>
          <p:cNvPr id="324" name="Google Shape;324;p33"/>
          <p:cNvSpPr/>
          <p:nvPr/>
        </p:nvSpPr>
        <p:spPr>
          <a:xfrm>
            <a:off x="5257801" y="2228850"/>
            <a:ext cx="1743617" cy="300082"/>
          </a:xfrm>
          <a:prstGeom prst="rect">
            <a:avLst/>
          </a:prstGeom>
          <a:noFill/>
          <a:ln>
            <a:noFill/>
          </a:ln>
        </p:spPr>
        <p:txBody>
          <a:bodyPr anchorCtr="0" anchor="t" bIns="45700" lIns="34275" spcFirstLastPara="1" rIns="3427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FD27FD"/>
                </a:solidFill>
                <a:latin typeface="Calibri"/>
                <a:ea typeface="Calibri"/>
                <a:cs typeface="Calibri"/>
                <a:sym typeface="Calibri"/>
              </a:rPr>
              <a:t>Minor Swing Wave High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Major Swing Wave</a:t>
            </a:r>
            <a:endParaRPr/>
          </a:p>
        </p:txBody>
      </p:sp>
      <p:sp>
        <p:nvSpPr>
          <p:cNvPr id="330" name="Google Shape;330;p34"/>
          <p:cNvSpPr txBox="1"/>
          <p:nvPr>
            <p:ph idx="1" type="body"/>
          </p:nvPr>
        </p:nvSpPr>
        <p:spPr>
          <a:xfrm>
            <a:off x="1485900" y="2000251"/>
            <a:ext cx="2171700" cy="34516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n-US" sz="2100"/>
              <a:t>A significant reversal in trend that is </a:t>
            </a:r>
            <a:r>
              <a:rPr b="1" lang="en-US"/>
              <a:t>NOT EXCEEDED </a:t>
            </a:r>
            <a:r>
              <a:rPr lang="en-US" sz="2100"/>
              <a:t>in the 13 bars prior and 13 bars following.</a:t>
            </a:r>
            <a:endParaRPr/>
          </a:p>
        </p:txBody>
      </p:sp>
      <p:pic>
        <p:nvPicPr>
          <p:cNvPr id="331" name="Google Shape;331;p34"/>
          <p:cNvPicPr preferRelativeResize="0"/>
          <p:nvPr/>
        </p:nvPicPr>
        <p:blipFill rotWithShape="1">
          <a:blip r:embed="rId3">
            <a:alphaModFix/>
          </a:blip>
          <a:srcRect b="0" l="0" r="0" t="0"/>
          <a:stretch/>
        </p:blipFill>
        <p:spPr>
          <a:xfrm>
            <a:off x="3543300" y="1828800"/>
            <a:ext cx="4220270" cy="3829050"/>
          </a:xfrm>
          <a:prstGeom prst="rect">
            <a:avLst/>
          </a:prstGeom>
          <a:noFill/>
          <a:ln>
            <a:noFill/>
          </a:ln>
          <a:effectLst>
            <a:outerShdw blurRad="292100" rotWithShape="0" algn="tl" dir="2700000" dist="139700">
              <a:srgbClr val="333333">
                <a:alpha val="64313"/>
              </a:srgbClr>
            </a:outerShdw>
          </a:effectLst>
        </p:spPr>
      </p:pic>
      <p:sp>
        <p:nvSpPr>
          <p:cNvPr id="332" name="Google Shape;332;p34"/>
          <p:cNvSpPr/>
          <p:nvPr/>
        </p:nvSpPr>
        <p:spPr>
          <a:xfrm>
            <a:off x="4914901" y="4114800"/>
            <a:ext cx="1702836" cy="300082"/>
          </a:xfrm>
          <a:prstGeom prst="rect">
            <a:avLst/>
          </a:prstGeom>
          <a:noFill/>
          <a:ln>
            <a:noFill/>
          </a:ln>
        </p:spPr>
        <p:txBody>
          <a:bodyPr anchorCtr="0" anchor="t" bIns="45700" lIns="34275" spcFirstLastPara="1" rIns="3427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FF"/>
                </a:solidFill>
                <a:latin typeface="Calibri"/>
                <a:ea typeface="Calibri"/>
                <a:cs typeface="Calibri"/>
                <a:sym typeface="Calibri"/>
              </a:rPr>
              <a:t>Major Swing Wave Low</a:t>
            </a:r>
            <a:endParaRPr b="0" i="0" sz="1400" u="none" cap="none" strike="noStrike">
              <a:solidFill>
                <a:srgbClr val="000000"/>
              </a:solidFill>
              <a:latin typeface="Arial"/>
              <a:ea typeface="Arial"/>
              <a:cs typeface="Arial"/>
              <a:sym typeface="Arial"/>
            </a:endParaRPr>
          </a:p>
        </p:txBody>
      </p:sp>
      <p:sp>
        <p:nvSpPr>
          <p:cNvPr id="333" name="Google Shape;333;p34"/>
          <p:cNvSpPr/>
          <p:nvPr/>
        </p:nvSpPr>
        <p:spPr>
          <a:xfrm>
            <a:off x="3903359" y="2228850"/>
            <a:ext cx="1737205" cy="300082"/>
          </a:xfrm>
          <a:prstGeom prst="rect">
            <a:avLst/>
          </a:prstGeom>
          <a:noFill/>
          <a:ln>
            <a:noFill/>
          </a:ln>
        </p:spPr>
        <p:txBody>
          <a:bodyPr anchorCtr="0" anchor="t" bIns="45700" lIns="34275" spcFirstLastPara="1" rIns="3427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FF"/>
                </a:solidFill>
                <a:latin typeface="Calibri"/>
                <a:ea typeface="Calibri"/>
                <a:cs typeface="Calibri"/>
                <a:sym typeface="Calibri"/>
              </a:rPr>
              <a:t>Major Swing Wave High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Walk Before You Can Run</a:t>
            </a:r>
            <a:endParaRPr/>
          </a:p>
        </p:txBody>
      </p:sp>
      <p:sp>
        <p:nvSpPr>
          <p:cNvPr id="339" name="Google Shape;339;p3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Let’s learn to identify trends and corrections before we jump into Fib Trading…</a:t>
            </a:r>
            <a:endParaRPr/>
          </a:p>
        </p:txBody>
      </p:sp>
      <p:pic>
        <p:nvPicPr>
          <p:cNvPr id="340" name="Google Shape;340;p35"/>
          <p:cNvPicPr preferRelativeResize="0"/>
          <p:nvPr>
            <p:ph idx="2" type="body"/>
          </p:nvPr>
        </p:nvPicPr>
        <p:blipFill rotWithShape="1">
          <a:blip r:embed="rId3">
            <a:alphaModFix/>
          </a:blip>
          <a:srcRect b="0" l="0" r="0" t="0"/>
          <a:stretch/>
        </p:blipFill>
        <p:spPr>
          <a:xfrm>
            <a:off x="4724400" y="2362200"/>
            <a:ext cx="3978795" cy="265096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Identify The Predominant Trend</a:t>
            </a:r>
            <a:endParaRPr/>
          </a:p>
        </p:txBody>
      </p:sp>
      <p:pic>
        <p:nvPicPr>
          <p:cNvPr id="346" name="Google Shape;346;p36"/>
          <p:cNvPicPr preferRelativeResize="0"/>
          <p:nvPr>
            <p:ph idx="1" type="body"/>
          </p:nvPr>
        </p:nvPicPr>
        <p:blipFill rotWithShape="1">
          <a:blip r:embed="rId3">
            <a:alphaModFix/>
          </a:blip>
          <a:srcRect b="0" l="0" r="0" t="0"/>
          <a:stretch/>
        </p:blipFill>
        <p:spPr>
          <a:xfrm>
            <a:off x="1187630" y="2002848"/>
            <a:ext cx="6504372" cy="3580643"/>
          </a:xfrm>
          <a:prstGeom prst="rect">
            <a:avLst/>
          </a:prstGeom>
          <a:noFill/>
          <a:ln>
            <a:noFill/>
          </a:ln>
          <a:effectLst>
            <a:outerShdw blurRad="292100" rotWithShape="0" algn="tl" dir="2700000" dist="139700">
              <a:srgbClr val="333333">
                <a:alpha val="64313"/>
              </a:srgbClr>
            </a:outerShdw>
          </a:effectLst>
        </p:spPr>
      </p:pic>
      <p:sp>
        <p:nvSpPr>
          <p:cNvPr id="347" name="Google Shape;347;p36"/>
          <p:cNvSpPr txBox="1"/>
          <p:nvPr/>
        </p:nvSpPr>
        <p:spPr>
          <a:xfrm>
            <a:off x="2043260" y="4042043"/>
            <a:ext cx="2078610" cy="507831"/>
          </a:xfrm>
          <a:prstGeom prst="rect">
            <a:avLst/>
          </a:prstGeom>
          <a:solidFill>
            <a:srgbClr val="FFC000"/>
          </a:solidFill>
          <a:ln cap="flat" cmpd="sng" w="12700">
            <a:solidFill>
              <a:srgbClr val="AC5B2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55 period DMI oscillator is the trend determinant</a:t>
            </a:r>
            <a:endParaRPr b="0" i="0" sz="1400" u="none" cap="none" strike="noStrike">
              <a:solidFill>
                <a:srgbClr val="000000"/>
              </a:solidFill>
              <a:latin typeface="Arial"/>
              <a:ea typeface="Arial"/>
              <a:cs typeface="Arial"/>
              <a:sym typeface="Arial"/>
            </a:endParaRPr>
          </a:p>
        </p:txBody>
      </p:sp>
      <p:sp>
        <p:nvSpPr>
          <p:cNvPr id="348" name="Google Shape;348;p36"/>
          <p:cNvSpPr txBox="1"/>
          <p:nvPr/>
        </p:nvSpPr>
        <p:spPr>
          <a:xfrm>
            <a:off x="6152169" y="4675107"/>
            <a:ext cx="1271439" cy="715581"/>
          </a:xfrm>
          <a:prstGeom prst="rect">
            <a:avLst/>
          </a:prstGeom>
          <a:solidFill>
            <a:srgbClr val="FFC000"/>
          </a:solidFill>
          <a:ln cap="flat" cmpd="sng" w="12700">
            <a:solidFill>
              <a:srgbClr val="AC5B2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If oscillator is red 🡪 downtrend</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Identify The Predominant Trend</a:t>
            </a:r>
            <a:endParaRPr/>
          </a:p>
        </p:txBody>
      </p:sp>
      <p:pic>
        <p:nvPicPr>
          <p:cNvPr id="354" name="Google Shape;354;p37"/>
          <p:cNvPicPr preferRelativeResize="0"/>
          <p:nvPr>
            <p:ph idx="1" type="body"/>
          </p:nvPr>
        </p:nvPicPr>
        <p:blipFill rotWithShape="1">
          <a:blip r:embed="rId3">
            <a:alphaModFix/>
          </a:blip>
          <a:srcRect b="0" l="0" r="0" t="0"/>
          <a:stretch/>
        </p:blipFill>
        <p:spPr>
          <a:xfrm>
            <a:off x="628650" y="2125267"/>
            <a:ext cx="3886200" cy="2802626"/>
          </a:xfrm>
          <a:prstGeom prst="rect">
            <a:avLst/>
          </a:prstGeom>
          <a:noFill/>
          <a:ln>
            <a:noFill/>
          </a:ln>
          <a:effectLst>
            <a:outerShdw blurRad="292100" rotWithShape="0" algn="tl" dir="2700000" dist="139700">
              <a:srgbClr val="333333">
                <a:alpha val="64313"/>
              </a:srgbClr>
            </a:outerShdw>
          </a:effectLst>
        </p:spPr>
      </p:pic>
      <p:sp>
        <p:nvSpPr>
          <p:cNvPr id="355" name="Google Shape;355;p3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55 Period DMI Oscillator gives you the trend of the market</a:t>
            </a:r>
            <a:endParaRPr/>
          </a:p>
          <a:p>
            <a:pPr indent="-171450" lvl="0" marL="171450" rtl="0" algn="l">
              <a:lnSpc>
                <a:spcPct val="90000"/>
              </a:lnSpc>
              <a:spcBef>
                <a:spcPts val="750"/>
              </a:spcBef>
              <a:spcAft>
                <a:spcPts val="0"/>
              </a:spcAft>
              <a:buClr>
                <a:schemeClr val="dk1"/>
              </a:buClr>
              <a:buSzPts val="2100"/>
              <a:buChar char="•"/>
            </a:pPr>
            <a:r>
              <a:rPr lang="en-US"/>
              <a:t>ADX (purple line) gives you the strength of that trend.  It does not give you direction of the trend</a:t>
            </a:r>
            <a:endParaRPr/>
          </a:p>
          <a:p>
            <a:pPr indent="-171450" lvl="0" marL="171450" rtl="0" algn="l">
              <a:lnSpc>
                <a:spcPct val="90000"/>
              </a:lnSpc>
              <a:spcBef>
                <a:spcPts val="750"/>
              </a:spcBef>
              <a:spcAft>
                <a:spcPts val="0"/>
              </a:spcAft>
              <a:buClr>
                <a:schemeClr val="dk1"/>
              </a:buClr>
              <a:buSzPts val="2100"/>
              <a:buChar char="•"/>
            </a:pPr>
            <a:r>
              <a:rPr lang="en-US"/>
              <a:t>The higher the purple indicator, the stronger the trend </a:t>
            </a:r>
            <a:endParaRPr/>
          </a:p>
          <a:p>
            <a:pPr indent="-38100" lvl="0" marL="171450" rtl="0" algn="l">
              <a:lnSpc>
                <a:spcPct val="90000"/>
              </a:lnSpc>
              <a:spcBef>
                <a:spcPts val="750"/>
              </a:spcBef>
              <a:spcAft>
                <a:spcPts val="0"/>
              </a:spcAft>
              <a:buClr>
                <a:schemeClr val="dk1"/>
              </a:buClr>
              <a:buSzPts val="21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 Isolate the Trend Waves</a:t>
            </a:r>
            <a:endParaRPr/>
          </a:p>
        </p:txBody>
      </p:sp>
      <p:sp>
        <p:nvSpPr>
          <p:cNvPr id="361" name="Google Shape;361;p38"/>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If the DMI Oscillator is positive, find the most recent major swing wave low (blue dot low) </a:t>
            </a:r>
            <a:endParaRPr/>
          </a:p>
        </p:txBody>
      </p:sp>
      <p:pic>
        <p:nvPicPr>
          <p:cNvPr id="362" name="Google Shape;362;p38"/>
          <p:cNvPicPr preferRelativeResize="0"/>
          <p:nvPr>
            <p:ph idx="2" type="body"/>
          </p:nvPr>
        </p:nvPicPr>
        <p:blipFill rotWithShape="1">
          <a:blip r:embed="rId3">
            <a:alphaModFix/>
          </a:blip>
          <a:srcRect b="0" l="0" r="0" t="0"/>
          <a:stretch/>
        </p:blipFill>
        <p:spPr>
          <a:xfrm>
            <a:off x="4697167" y="2226469"/>
            <a:ext cx="3750166" cy="3263504"/>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Isolate the Trend Waves</a:t>
            </a:r>
            <a:endParaRPr/>
          </a:p>
        </p:txBody>
      </p:sp>
      <p:sp>
        <p:nvSpPr>
          <p:cNvPr id="368" name="Google Shape;368;p39"/>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If the DMI Oscillator is positive, find the most recent major swing wave low (blue dot low) </a:t>
            </a:r>
            <a:endParaRPr/>
          </a:p>
          <a:p>
            <a:pPr indent="-171450" lvl="0" marL="171450" rtl="0" algn="l">
              <a:lnSpc>
                <a:spcPct val="90000"/>
              </a:lnSpc>
              <a:spcBef>
                <a:spcPts val="750"/>
              </a:spcBef>
              <a:spcAft>
                <a:spcPts val="0"/>
              </a:spcAft>
              <a:buClr>
                <a:schemeClr val="dk1"/>
              </a:buClr>
              <a:buSzPts val="2100"/>
              <a:buChar char="•"/>
            </a:pPr>
            <a:r>
              <a:rPr lang="en-US"/>
              <a:t>Find the highest price of the trend</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369" name="Google Shape;369;p39"/>
          <p:cNvPicPr preferRelativeResize="0"/>
          <p:nvPr>
            <p:ph idx="2" type="body"/>
          </p:nvPr>
        </p:nvPicPr>
        <p:blipFill rotWithShape="1">
          <a:blip r:embed="rId3">
            <a:alphaModFix/>
          </a:blip>
          <a:srcRect b="0" l="0" r="0" t="0"/>
          <a:stretch/>
        </p:blipFill>
        <p:spPr>
          <a:xfrm>
            <a:off x="4697167" y="2226469"/>
            <a:ext cx="3750166" cy="3263504"/>
          </a:xfrm>
          <a:prstGeom prst="rect">
            <a:avLst/>
          </a:prstGeom>
          <a:noFill/>
          <a:ln>
            <a:noFill/>
          </a:ln>
        </p:spPr>
      </p:pic>
      <p:pic>
        <p:nvPicPr>
          <p:cNvPr id="370" name="Google Shape;370;p39"/>
          <p:cNvPicPr preferRelativeResize="0"/>
          <p:nvPr/>
        </p:nvPicPr>
        <p:blipFill rotWithShape="1">
          <a:blip r:embed="rId4">
            <a:alphaModFix/>
          </a:blip>
          <a:srcRect b="0" l="0" r="0" t="0"/>
          <a:stretch/>
        </p:blipFill>
        <p:spPr>
          <a:xfrm>
            <a:off x="4697166" y="2226469"/>
            <a:ext cx="3750167" cy="3263504"/>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Isolate the Trend Waves</a:t>
            </a:r>
            <a:endParaRPr/>
          </a:p>
        </p:txBody>
      </p:sp>
      <p:sp>
        <p:nvSpPr>
          <p:cNvPr id="376" name="Google Shape;376;p40"/>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If the DMI Oscillator is positive, find the most recent major swing wave low (blue dot low) </a:t>
            </a:r>
            <a:endParaRPr/>
          </a:p>
          <a:p>
            <a:pPr indent="-171450" lvl="0" marL="171450" rtl="0" algn="l">
              <a:lnSpc>
                <a:spcPct val="90000"/>
              </a:lnSpc>
              <a:spcBef>
                <a:spcPts val="750"/>
              </a:spcBef>
              <a:spcAft>
                <a:spcPts val="0"/>
              </a:spcAft>
              <a:buClr>
                <a:schemeClr val="dk1"/>
              </a:buClr>
              <a:buSzPts val="2100"/>
              <a:buChar char="•"/>
            </a:pPr>
            <a:r>
              <a:rPr lang="en-US"/>
              <a:t>Find the highest price of the trend</a:t>
            </a:r>
            <a:endParaRPr/>
          </a:p>
          <a:p>
            <a:pPr indent="-171450" lvl="0" marL="171450" rtl="0" algn="l">
              <a:lnSpc>
                <a:spcPct val="90000"/>
              </a:lnSpc>
              <a:spcBef>
                <a:spcPts val="750"/>
              </a:spcBef>
              <a:spcAft>
                <a:spcPts val="0"/>
              </a:spcAft>
              <a:buClr>
                <a:schemeClr val="dk1"/>
              </a:buClr>
              <a:buSzPts val="2100"/>
              <a:buChar char="•"/>
            </a:pPr>
            <a:r>
              <a:rPr b="1" lang="en-US" u="sng"/>
              <a:t>This</a:t>
            </a:r>
            <a:r>
              <a:rPr lang="en-US"/>
              <a:t> is the most recent trend wave that you will use for a Fib calculation later on…</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377" name="Google Shape;377;p40"/>
          <p:cNvPicPr preferRelativeResize="0"/>
          <p:nvPr>
            <p:ph idx="2" type="body"/>
          </p:nvPr>
        </p:nvPicPr>
        <p:blipFill rotWithShape="1">
          <a:blip r:embed="rId3">
            <a:alphaModFix/>
          </a:blip>
          <a:srcRect b="0" l="0" r="0" t="0"/>
          <a:stretch/>
        </p:blipFill>
        <p:spPr>
          <a:xfrm>
            <a:off x="4697167" y="2226469"/>
            <a:ext cx="3750166" cy="3263504"/>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Isolate the Trend Waves</a:t>
            </a:r>
            <a:endParaRPr/>
          </a:p>
        </p:txBody>
      </p:sp>
      <p:sp>
        <p:nvSpPr>
          <p:cNvPr id="383" name="Google Shape;383;p4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Looking to past price action, any blue dot to blue dot swing in the direction of the oscillator is a trend swing.</a:t>
            </a:r>
            <a:endParaRPr/>
          </a:p>
          <a:p>
            <a:pPr indent="-171450" lvl="0" marL="171450" rtl="0" algn="l">
              <a:lnSpc>
                <a:spcPct val="90000"/>
              </a:lnSpc>
              <a:spcBef>
                <a:spcPts val="750"/>
              </a:spcBef>
              <a:spcAft>
                <a:spcPts val="0"/>
              </a:spcAft>
              <a:buClr>
                <a:schemeClr val="dk1"/>
              </a:buClr>
              <a:buSzPts val="2100"/>
              <a:buChar char="•"/>
            </a:pPr>
            <a:r>
              <a:rPr lang="en-US"/>
              <a:t> You will use these prior trend swings for Fib calculations later on</a:t>
            </a:r>
            <a:endParaRPr/>
          </a:p>
          <a:p>
            <a:pPr indent="-38100" lvl="0" marL="17145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384" name="Google Shape;384;p41"/>
          <p:cNvPicPr preferRelativeResize="0"/>
          <p:nvPr>
            <p:ph idx="2" type="body"/>
          </p:nvPr>
        </p:nvPicPr>
        <p:blipFill rotWithShape="1">
          <a:blip r:embed="rId3">
            <a:alphaModFix/>
          </a:blip>
          <a:srcRect b="0" l="0" r="0" t="0"/>
          <a:stretch/>
        </p:blipFill>
        <p:spPr>
          <a:xfrm>
            <a:off x="4696249" y="2226469"/>
            <a:ext cx="3752003" cy="3263504"/>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Isolate The Corrective Waves</a:t>
            </a:r>
            <a:endParaRPr/>
          </a:p>
        </p:txBody>
      </p:sp>
      <p:sp>
        <p:nvSpPr>
          <p:cNvPr id="390" name="Google Shape;390;p42"/>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Identify the current trend, up in this case</a:t>
            </a:r>
            <a:endParaRPr/>
          </a:p>
          <a:p>
            <a:pPr indent="-171450" lvl="0" marL="171450" rtl="0" algn="l">
              <a:lnSpc>
                <a:spcPct val="90000"/>
              </a:lnSpc>
              <a:spcBef>
                <a:spcPts val="750"/>
              </a:spcBef>
              <a:spcAft>
                <a:spcPts val="0"/>
              </a:spcAft>
              <a:buClr>
                <a:schemeClr val="dk1"/>
              </a:buClr>
              <a:buSzPts val="2100"/>
              <a:buChar char="•"/>
            </a:pPr>
            <a:r>
              <a:rPr lang="en-US"/>
              <a:t>Any previous blue dot to blue dot swing </a:t>
            </a:r>
            <a:r>
              <a:rPr b="1" lang="en-US" u="sng"/>
              <a:t>against</a:t>
            </a:r>
            <a:r>
              <a:rPr lang="en-US"/>
              <a:t> the current trend is a corrective wave</a:t>
            </a:r>
            <a:endParaRPr/>
          </a:p>
          <a:p>
            <a:pPr indent="-171450" lvl="0" marL="171450" rtl="0" algn="l">
              <a:lnSpc>
                <a:spcPct val="90000"/>
              </a:lnSpc>
              <a:spcBef>
                <a:spcPts val="750"/>
              </a:spcBef>
              <a:spcAft>
                <a:spcPts val="0"/>
              </a:spcAft>
              <a:buClr>
                <a:schemeClr val="dk1"/>
              </a:buClr>
              <a:buSzPts val="2100"/>
              <a:buChar char="•"/>
            </a:pPr>
            <a:r>
              <a:rPr lang="en-US"/>
              <a:t>You will use these corrective waves for Fib calculations later on</a:t>
            </a:r>
            <a:endParaRPr/>
          </a:p>
        </p:txBody>
      </p:sp>
      <p:pic>
        <p:nvPicPr>
          <p:cNvPr id="391" name="Google Shape;391;p42"/>
          <p:cNvPicPr preferRelativeResize="0"/>
          <p:nvPr>
            <p:ph idx="2" type="body"/>
          </p:nvPr>
        </p:nvPicPr>
        <p:blipFill rotWithShape="1">
          <a:blip r:embed="rId3">
            <a:alphaModFix/>
          </a:blip>
          <a:srcRect b="0" l="0" r="0" t="0"/>
          <a:stretch/>
        </p:blipFill>
        <p:spPr>
          <a:xfrm>
            <a:off x="4339435" y="2125267"/>
            <a:ext cx="4175915" cy="3186149"/>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4"/>
          <p:cNvPicPr preferRelativeResize="0"/>
          <p:nvPr>
            <p:ph idx="1" type="body"/>
          </p:nvPr>
        </p:nvPicPr>
        <p:blipFill rotWithShape="1">
          <a:blip r:embed="rId3">
            <a:alphaModFix/>
          </a:blip>
          <a:srcRect b="0" l="0" r="0" t="0"/>
          <a:stretch/>
        </p:blipFill>
        <p:spPr>
          <a:xfrm>
            <a:off x="1357884" y="1076706"/>
            <a:ext cx="6217429" cy="479400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Isolate The Corrective Waves</a:t>
            </a:r>
            <a:endParaRPr/>
          </a:p>
        </p:txBody>
      </p:sp>
      <p:sp>
        <p:nvSpPr>
          <p:cNvPr id="397" name="Google Shape;397;p4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Any blue dot to blue dot swing </a:t>
            </a:r>
            <a:r>
              <a:rPr b="1" lang="en-US" u="sng"/>
              <a:t>against</a:t>
            </a:r>
            <a:r>
              <a:rPr lang="en-US"/>
              <a:t> the predominant trend is a corrective wave</a:t>
            </a:r>
            <a:endParaRPr/>
          </a:p>
          <a:p>
            <a:pPr indent="-171450" lvl="0" marL="171450" rtl="0" algn="l">
              <a:lnSpc>
                <a:spcPct val="90000"/>
              </a:lnSpc>
              <a:spcBef>
                <a:spcPts val="750"/>
              </a:spcBef>
              <a:spcAft>
                <a:spcPts val="0"/>
              </a:spcAft>
              <a:buClr>
                <a:schemeClr val="dk1"/>
              </a:buClr>
              <a:buSzPts val="2100"/>
              <a:buChar char="•"/>
            </a:pPr>
            <a:r>
              <a:rPr lang="en-US"/>
              <a:t>Purple dot swings against the predominant trend are also corrections, though less significant.</a:t>
            </a:r>
            <a:endParaRPr/>
          </a:p>
        </p:txBody>
      </p:sp>
      <p:pic>
        <p:nvPicPr>
          <p:cNvPr id="398" name="Google Shape;398;p43"/>
          <p:cNvPicPr preferRelativeResize="0"/>
          <p:nvPr>
            <p:ph idx="2" type="body"/>
          </p:nvPr>
        </p:nvPicPr>
        <p:blipFill rotWithShape="1">
          <a:blip r:embed="rId3">
            <a:alphaModFix/>
          </a:blip>
          <a:srcRect b="0" l="0" r="0" t="0"/>
          <a:stretch/>
        </p:blipFill>
        <p:spPr>
          <a:xfrm>
            <a:off x="4696249" y="2226469"/>
            <a:ext cx="3752003" cy="3263504"/>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4"/>
          <p:cNvSpPr txBox="1"/>
          <p:nvPr>
            <p:ph type="title"/>
          </p:nvPr>
        </p:nvSpPr>
        <p:spPr>
          <a:xfrm>
            <a:off x="603173" y="228600"/>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Font typeface="Calibri"/>
              <a:buNone/>
            </a:pPr>
            <a:r>
              <a:rPr lang="en-US"/>
              <a:t>Fibonacci Tool #1 	</a:t>
            </a:r>
            <a:endParaRPr/>
          </a:p>
        </p:txBody>
      </p:sp>
      <p:sp>
        <p:nvSpPr>
          <p:cNvPr id="404" name="Google Shape;404;p44"/>
          <p:cNvSpPr txBox="1"/>
          <p:nvPr>
            <p:ph idx="1" type="body"/>
          </p:nvPr>
        </p:nvSpPr>
        <p:spPr>
          <a:xfrm>
            <a:off x="2971800" y="2895600"/>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4000"/>
              <a:buNone/>
            </a:pPr>
            <a:r>
              <a:rPr lang="en-US" sz="4000"/>
              <a:t>Retracements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45"/>
          <p:cNvPicPr preferRelativeResize="0"/>
          <p:nvPr/>
        </p:nvPicPr>
        <p:blipFill rotWithShape="1">
          <a:blip r:embed="rId3">
            <a:alphaModFix/>
          </a:blip>
          <a:srcRect b="0" l="9629" r="5955" t="77334"/>
          <a:stretch/>
        </p:blipFill>
        <p:spPr>
          <a:xfrm>
            <a:off x="4413544" y="4935844"/>
            <a:ext cx="4730456" cy="868226"/>
          </a:xfrm>
          <a:prstGeom prst="rect">
            <a:avLst/>
          </a:prstGeom>
          <a:noFill/>
          <a:ln>
            <a:noFill/>
          </a:ln>
          <a:effectLst>
            <a:outerShdw blurRad="292100" rotWithShape="0" algn="tl" dir="2700000" dist="139700">
              <a:srgbClr val="333333">
                <a:alpha val="64313"/>
              </a:srgbClr>
            </a:outerShdw>
          </a:effectLst>
        </p:spPr>
      </p:pic>
      <p:sp>
        <p:nvSpPr>
          <p:cNvPr id="410" name="Google Shape;410;p4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Retracements</a:t>
            </a:r>
            <a:endParaRPr/>
          </a:p>
        </p:txBody>
      </p:sp>
      <p:sp>
        <p:nvSpPr>
          <p:cNvPr id="411" name="Google Shape;411;p4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fontScale="92500" lnSpcReduction="20000"/>
          </a:bodyPr>
          <a:lstStyle/>
          <a:p>
            <a:pPr indent="-171481" lvl="0" marL="171450" rtl="0" algn="l">
              <a:lnSpc>
                <a:spcPct val="90000"/>
              </a:lnSpc>
              <a:spcBef>
                <a:spcPts val="0"/>
              </a:spcBef>
              <a:spcAft>
                <a:spcPts val="0"/>
              </a:spcAft>
              <a:buClr>
                <a:schemeClr val="dk1"/>
              </a:buClr>
              <a:buSzPct val="100000"/>
              <a:buChar char="•"/>
            </a:pPr>
            <a:r>
              <a:rPr lang="en-US"/>
              <a:t>Fib retracements study the on-going </a:t>
            </a:r>
            <a:r>
              <a:rPr b="1" lang="en-US"/>
              <a:t>trend </a:t>
            </a:r>
            <a:r>
              <a:rPr lang="en-US"/>
              <a:t>wave and provide an area that a future </a:t>
            </a:r>
            <a:r>
              <a:rPr b="1" lang="en-US"/>
              <a:t>corrective wave </a:t>
            </a:r>
            <a:r>
              <a:rPr lang="en-US"/>
              <a:t>could occupy. </a:t>
            </a:r>
            <a:endParaRPr/>
          </a:p>
          <a:p>
            <a:pPr indent="-171481" lvl="0" marL="171450" rtl="0" algn="l">
              <a:lnSpc>
                <a:spcPct val="90000"/>
              </a:lnSpc>
              <a:spcBef>
                <a:spcPts val="750"/>
              </a:spcBef>
              <a:spcAft>
                <a:spcPts val="0"/>
              </a:spcAft>
              <a:buClr>
                <a:schemeClr val="dk1"/>
              </a:buClr>
              <a:buSzPct val="100000"/>
              <a:buChar char="•"/>
            </a:pPr>
            <a:r>
              <a:rPr lang="en-US"/>
              <a:t>Calculation</a:t>
            </a:r>
            <a:endParaRPr/>
          </a:p>
          <a:p>
            <a:pPr indent="-171450" lvl="1" marL="514350" rtl="0" algn="l">
              <a:lnSpc>
                <a:spcPct val="90000"/>
              </a:lnSpc>
              <a:spcBef>
                <a:spcPts val="375"/>
              </a:spcBef>
              <a:spcAft>
                <a:spcPts val="0"/>
              </a:spcAft>
              <a:buClr>
                <a:schemeClr val="dk1"/>
              </a:buClr>
              <a:buSzPct val="100000"/>
              <a:buChar char="•"/>
            </a:pPr>
            <a:r>
              <a:rPr lang="en-US"/>
              <a:t>Uptrend - Find a blue dot low, project to highest price following the blue dot low</a:t>
            </a:r>
            <a:endParaRPr/>
          </a:p>
          <a:p>
            <a:pPr indent="-171450" lvl="1" marL="514350" rtl="0" algn="l">
              <a:lnSpc>
                <a:spcPct val="90000"/>
              </a:lnSpc>
              <a:spcBef>
                <a:spcPts val="375"/>
              </a:spcBef>
              <a:spcAft>
                <a:spcPts val="0"/>
              </a:spcAft>
              <a:buClr>
                <a:schemeClr val="dk1"/>
              </a:buClr>
              <a:buSzPct val="100000"/>
              <a:buChar char="•"/>
            </a:pPr>
            <a:r>
              <a:rPr lang="en-US"/>
              <a:t>Downtrend – Find a blue dot high, project to lowest price following the blue dot low</a:t>
            </a:r>
            <a:endParaRPr/>
          </a:p>
          <a:p>
            <a:pPr indent="-171481" lvl="0" marL="171450" rtl="0" algn="l">
              <a:lnSpc>
                <a:spcPct val="90000"/>
              </a:lnSpc>
              <a:spcBef>
                <a:spcPts val="750"/>
              </a:spcBef>
              <a:spcAft>
                <a:spcPts val="0"/>
              </a:spcAft>
              <a:buClr>
                <a:schemeClr val="dk1"/>
              </a:buClr>
              <a:buSzPct val="100000"/>
              <a:buChar char="•"/>
            </a:pPr>
            <a:r>
              <a:rPr lang="en-US"/>
              <a:t>Primary retracements </a:t>
            </a:r>
            <a:endParaRPr/>
          </a:p>
          <a:p>
            <a:pPr indent="-171450" lvl="1" marL="514350" rtl="0" algn="l">
              <a:lnSpc>
                <a:spcPct val="90000"/>
              </a:lnSpc>
              <a:spcBef>
                <a:spcPts val="375"/>
              </a:spcBef>
              <a:spcAft>
                <a:spcPts val="0"/>
              </a:spcAft>
              <a:buClr>
                <a:schemeClr val="dk1"/>
              </a:buClr>
              <a:buSzPct val="100000"/>
              <a:buChar char="•"/>
            </a:pPr>
            <a:r>
              <a:rPr lang="en-US"/>
              <a:t>23.6% (minor level)</a:t>
            </a:r>
            <a:endParaRPr/>
          </a:p>
          <a:p>
            <a:pPr indent="-171450" lvl="1" marL="514350" rtl="0" algn="l">
              <a:lnSpc>
                <a:spcPct val="90000"/>
              </a:lnSpc>
              <a:spcBef>
                <a:spcPts val="375"/>
              </a:spcBef>
              <a:spcAft>
                <a:spcPts val="0"/>
              </a:spcAft>
              <a:buClr>
                <a:schemeClr val="dk1"/>
              </a:buClr>
              <a:buSzPct val="100000"/>
              <a:buChar char="•"/>
            </a:pPr>
            <a:r>
              <a:rPr lang="en-US"/>
              <a:t>38%</a:t>
            </a:r>
            <a:endParaRPr/>
          </a:p>
          <a:p>
            <a:pPr indent="-171450" lvl="1" marL="514350" rtl="0" algn="l">
              <a:lnSpc>
                <a:spcPct val="90000"/>
              </a:lnSpc>
              <a:spcBef>
                <a:spcPts val="375"/>
              </a:spcBef>
              <a:spcAft>
                <a:spcPts val="0"/>
              </a:spcAft>
              <a:buClr>
                <a:schemeClr val="dk1"/>
              </a:buClr>
              <a:buSzPct val="100000"/>
              <a:buChar char="•"/>
            </a:pPr>
            <a:r>
              <a:rPr lang="en-US"/>
              <a:t>50%</a:t>
            </a:r>
            <a:endParaRPr/>
          </a:p>
          <a:p>
            <a:pPr indent="-171450" lvl="1" marL="514350" rtl="0" algn="l">
              <a:lnSpc>
                <a:spcPct val="90000"/>
              </a:lnSpc>
              <a:spcBef>
                <a:spcPts val="375"/>
              </a:spcBef>
              <a:spcAft>
                <a:spcPts val="0"/>
              </a:spcAft>
              <a:buClr>
                <a:schemeClr val="dk1"/>
              </a:buClr>
              <a:buSzPct val="100000"/>
              <a:buChar char="•"/>
            </a:pPr>
            <a:r>
              <a:rPr lang="en-US"/>
              <a:t>61.8%</a:t>
            </a:r>
            <a:endParaRPr/>
          </a:p>
          <a:p>
            <a:pPr indent="-171450" lvl="1" marL="514350" rtl="0" algn="l">
              <a:lnSpc>
                <a:spcPct val="90000"/>
              </a:lnSpc>
              <a:spcBef>
                <a:spcPts val="375"/>
              </a:spcBef>
              <a:spcAft>
                <a:spcPts val="0"/>
              </a:spcAft>
              <a:buClr>
                <a:schemeClr val="dk1"/>
              </a:buClr>
              <a:buSzPct val="100000"/>
              <a:buChar char="•"/>
            </a:pPr>
            <a:r>
              <a:rPr lang="en-US"/>
              <a:t>70.7% (minor level)</a:t>
            </a:r>
            <a:endParaRPr/>
          </a:p>
          <a:p>
            <a:pPr indent="-171450" lvl="1" marL="514350" rtl="0" algn="l">
              <a:lnSpc>
                <a:spcPct val="90000"/>
              </a:lnSpc>
              <a:spcBef>
                <a:spcPts val="375"/>
              </a:spcBef>
              <a:spcAft>
                <a:spcPts val="0"/>
              </a:spcAft>
              <a:buClr>
                <a:schemeClr val="dk1"/>
              </a:buClr>
              <a:buSzPct val="100000"/>
              <a:buChar char="•"/>
            </a:pPr>
            <a:r>
              <a:rPr lang="en-US"/>
              <a:t>78.6%</a:t>
            </a:r>
            <a:endParaRPr/>
          </a:p>
          <a:p>
            <a:pPr indent="0" lvl="1" marL="342900" rtl="0" algn="l">
              <a:lnSpc>
                <a:spcPct val="90000"/>
              </a:lnSpc>
              <a:spcBef>
                <a:spcPts val="375"/>
              </a:spcBef>
              <a:spcAft>
                <a:spcPts val="0"/>
              </a:spcAft>
              <a:buClr>
                <a:schemeClr val="dk1"/>
              </a:buClr>
              <a:buSzPct val="100000"/>
              <a:buNone/>
            </a:pPr>
            <a:r>
              <a:t/>
            </a:r>
            <a:endParaRPr/>
          </a:p>
        </p:txBody>
      </p:sp>
      <p:pic>
        <p:nvPicPr>
          <p:cNvPr id="412" name="Google Shape;412;p45"/>
          <p:cNvPicPr preferRelativeResize="0"/>
          <p:nvPr>
            <p:ph idx="2" type="body"/>
          </p:nvPr>
        </p:nvPicPr>
        <p:blipFill rotWithShape="1">
          <a:blip r:embed="rId4">
            <a:alphaModFix/>
          </a:blip>
          <a:srcRect b="10355" l="0" r="1937" t="0"/>
          <a:stretch/>
        </p:blipFill>
        <p:spPr>
          <a:xfrm>
            <a:off x="4413544" y="1953817"/>
            <a:ext cx="4604727" cy="309538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Applying Fib To Trend Waves</a:t>
            </a:r>
            <a:endParaRPr/>
          </a:p>
        </p:txBody>
      </p:sp>
      <p:pic>
        <p:nvPicPr>
          <p:cNvPr id="418" name="Google Shape;418;p46"/>
          <p:cNvPicPr preferRelativeResize="0"/>
          <p:nvPr>
            <p:ph idx="1" type="body"/>
          </p:nvPr>
        </p:nvPicPr>
        <p:blipFill rotWithShape="1">
          <a:blip r:embed="rId3">
            <a:alphaModFix/>
          </a:blip>
          <a:srcRect b="0" l="0" r="0" t="0"/>
          <a:stretch/>
        </p:blipFill>
        <p:spPr>
          <a:xfrm>
            <a:off x="1860616" y="2061181"/>
            <a:ext cx="5422769" cy="383053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4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Applying Fib To Trend Waves</a:t>
            </a:r>
            <a:endParaRPr/>
          </a:p>
        </p:txBody>
      </p:sp>
      <p:pic>
        <p:nvPicPr>
          <p:cNvPr id="424" name="Google Shape;424;p47"/>
          <p:cNvPicPr preferRelativeResize="0"/>
          <p:nvPr>
            <p:ph idx="1" type="body"/>
          </p:nvPr>
        </p:nvPicPr>
        <p:blipFill rotWithShape="1">
          <a:blip r:embed="rId3">
            <a:alphaModFix/>
          </a:blip>
          <a:srcRect b="0" l="0" r="0" t="0"/>
          <a:stretch/>
        </p:blipFill>
        <p:spPr>
          <a:xfrm>
            <a:off x="2022050" y="1903625"/>
            <a:ext cx="4901987" cy="4073661"/>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Applying Fib To Trend Waves</a:t>
            </a:r>
            <a:endParaRPr/>
          </a:p>
        </p:txBody>
      </p:sp>
      <p:pic>
        <p:nvPicPr>
          <p:cNvPr id="430" name="Google Shape;430;p48"/>
          <p:cNvPicPr preferRelativeResize="0"/>
          <p:nvPr>
            <p:ph idx="1" type="body"/>
          </p:nvPr>
        </p:nvPicPr>
        <p:blipFill rotWithShape="1">
          <a:blip r:embed="rId3">
            <a:alphaModFix/>
          </a:blip>
          <a:srcRect b="0" l="0" r="0" t="0"/>
          <a:stretch/>
        </p:blipFill>
        <p:spPr>
          <a:xfrm>
            <a:off x="1880647" y="2052098"/>
            <a:ext cx="5298026" cy="3670918"/>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9"/>
          <p:cNvSpPr txBox="1"/>
          <p:nvPr/>
        </p:nvSpPr>
        <p:spPr>
          <a:xfrm>
            <a:off x="5562600" y="1905000"/>
            <a:ext cx="328795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Retracements ratio’s 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used to analyze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rgbClr val="FF0000"/>
                </a:solidFill>
                <a:latin typeface="Calibri"/>
                <a:ea typeface="Calibri"/>
                <a:cs typeface="Calibri"/>
                <a:sym typeface="Calibri"/>
              </a:rPr>
              <a:t>corrective</a:t>
            </a:r>
            <a:r>
              <a:rPr b="1" i="0" lang="en-US" sz="2400" u="none" cap="none" strike="noStrike">
                <a:solidFill>
                  <a:schemeClr val="dk1"/>
                </a:solidFill>
                <a:latin typeface="Calibri"/>
                <a:ea typeface="Calibri"/>
                <a:cs typeface="Calibri"/>
                <a:sym typeface="Calibri"/>
              </a:rPr>
              <a:t> Waves</a:t>
            </a:r>
            <a:endParaRPr b="0" i="0" sz="1400" u="none" cap="none" strike="noStrike">
              <a:solidFill>
                <a:srgbClr val="000000"/>
              </a:solidFill>
              <a:latin typeface="Arial"/>
              <a:ea typeface="Arial"/>
              <a:cs typeface="Arial"/>
              <a:sym typeface="Arial"/>
            </a:endParaRPr>
          </a:p>
        </p:txBody>
      </p:sp>
      <p:sp>
        <p:nvSpPr>
          <p:cNvPr id="436" name="Google Shape;436;p49"/>
          <p:cNvSpPr/>
          <p:nvPr/>
        </p:nvSpPr>
        <p:spPr>
          <a:xfrm>
            <a:off x="914400" y="1676400"/>
            <a:ext cx="4191000" cy="3544147"/>
          </a:xfrm>
          <a:custGeom>
            <a:rect b="b" l="l" r="r" t="t"/>
            <a:pathLst>
              <a:path extrusionOk="0" h="21600" w="21600">
                <a:moveTo>
                  <a:pt x="0" y="21600"/>
                </a:moveTo>
                <a:lnTo>
                  <a:pt x="725" y="18256"/>
                </a:lnTo>
                <a:lnTo>
                  <a:pt x="1036" y="19612"/>
                </a:lnTo>
                <a:lnTo>
                  <a:pt x="1865" y="15816"/>
                </a:lnTo>
                <a:lnTo>
                  <a:pt x="2227" y="17081"/>
                </a:lnTo>
                <a:lnTo>
                  <a:pt x="3108" y="13647"/>
                </a:lnTo>
                <a:lnTo>
                  <a:pt x="3781" y="17443"/>
                </a:lnTo>
                <a:lnTo>
                  <a:pt x="4558" y="15183"/>
                </a:lnTo>
                <a:lnTo>
                  <a:pt x="5439" y="18798"/>
                </a:lnTo>
                <a:lnTo>
                  <a:pt x="7355" y="11116"/>
                </a:lnTo>
                <a:lnTo>
                  <a:pt x="8391" y="15364"/>
                </a:lnTo>
                <a:lnTo>
                  <a:pt x="11551" y="4338"/>
                </a:lnTo>
                <a:lnTo>
                  <a:pt x="12535" y="7321"/>
                </a:lnTo>
                <a:lnTo>
                  <a:pt x="14452" y="1717"/>
                </a:lnTo>
                <a:lnTo>
                  <a:pt x="15695" y="7863"/>
                </a:lnTo>
                <a:lnTo>
                  <a:pt x="16886" y="3796"/>
                </a:lnTo>
                <a:lnTo>
                  <a:pt x="17922" y="9309"/>
                </a:lnTo>
                <a:lnTo>
                  <a:pt x="18958" y="5513"/>
                </a:lnTo>
                <a:lnTo>
                  <a:pt x="19269" y="6959"/>
                </a:lnTo>
                <a:lnTo>
                  <a:pt x="20357" y="2259"/>
                </a:lnTo>
                <a:lnTo>
                  <a:pt x="20771" y="3344"/>
                </a:lnTo>
                <a:lnTo>
                  <a:pt x="21600" y="0"/>
                </a:lnTo>
              </a:path>
            </a:pathLst>
          </a:custGeom>
          <a:noFill/>
          <a:ln cap="flat" cmpd="sng" w="50800">
            <a:solidFill>
              <a:srgbClr val="001445"/>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grpSp>
        <p:nvGrpSpPr>
          <p:cNvPr id="437" name="Google Shape;437;p49"/>
          <p:cNvGrpSpPr/>
          <p:nvPr/>
        </p:nvGrpSpPr>
        <p:grpSpPr>
          <a:xfrm>
            <a:off x="3732486" y="2001520"/>
            <a:ext cx="650328" cy="1219200"/>
            <a:chOff x="7721600" y="3581400"/>
            <a:chExt cx="1219200" cy="1524000"/>
          </a:xfrm>
        </p:grpSpPr>
        <p:cxnSp>
          <p:nvCxnSpPr>
            <p:cNvPr id="438" name="Google Shape;438;p49"/>
            <p:cNvCxnSpPr/>
            <p:nvPr/>
          </p:nvCxnSpPr>
          <p:spPr>
            <a:xfrm>
              <a:off x="7721600" y="3581400"/>
              <a:ext cx="444500" cy="1250434"/>
            </a:xfrm>
            <a:prstGeom prst="straightConnector1">
              <a:avLst/>
            </a:prstGeom>
            <a:blipFill rotWithShape="1">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439" name="Google Shape;439;p49"/>
            <p:cNvCxnSpPr/>
            <p:nvPr/>
          </p:nvCxnSpPr>
          <p:spPr>
            <a:xfrm flipH="1" rot="-5400000">
              <a:off x="8178800" y="4343400"/>
              <a:ext cx="1143000" cy="381000"/>
            </a:xfrm>
            <a:prstGeom prst="straightConnector1">
              <a:avLst/>
            </a:prstGeom>
            <a:blipFill rotWithShape="0">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440" name="Google Shape;440;p49"/>
            <p:cNvCxnSpPr/>
            <p:nvPr/>
          </p:nvCxnSpPr>
          <p:spPr>
            <a:xfrm flipH="1">
              <a:off x="8166100" y="3962400"/>
              <a:ext cx="393700" cy="869434"/>
            </a:xfrm>
            <a:prstGeom prst="straightConnector1">
              <a:avLst/>
            </a:prstGeom>
            <a:blipFill rotWithShape="0">
              <a:blip r:embed="rId3">
                <a:alphaModFix/>
              </a:blip>
              <a:tile algn="tl" flip="none" tx="2" sx="100000" ty="0" sy="100000"/>
            </a:blipFill>
            <a:ln cap="flat" cmpd="sng" w="44450">
              <a:solidFill>
                <a:srgbClr val="FF0000"/>
              </a:solidFill>
              <a:prstDash val="solid"/>
              <a:round/>
              <a:headEnd len="sm" w="sm" type="none"/>
              <a:tailEnd len="sm" w="sm" type="none"/>
            </a:ln>
          </p:spPr>
        </p:cxnSp>
      </p:grpSp>
      <p:grpSp>
        <p:nvGrpSpPr>
          <p:cNvPr id="441" name="Google Shape;441;p49"/>
          <p:cNvGrpSpPr/>
          <p:nvPr/>
        </p:nvGrpSpPr>
        <p:grpSpPr>
          <a:xfrm>
            <a:off x="1492470" y="3870960"/>
            <a:ext cx="505812" cy="894082"/>
            <a:chOff x="7721600" y="3581400"/>
            <a:chExt cx="1422405" cy="1524004"/>
          </a:xfrm>
        </p:grpSpPr>
        <p:cxnSp>
          <p:nvCxnSpPr>
            <p:cNvPr id="442" name="Google Shape;442;p49"/>
            <p:cNvCxnSpPr/>
            <p:nvPr/>
          </p:nvCxnSpPr>
          <p:spPr>
            <a:xfrm>
              <a:off x="7721600" y="3581400"/>
              <a:ext cx="444500" cy="1250434"/>
            </a:xfrm>
            <a:prstGeom prst="straightConnector1">
              <a:avLst/>
            </a:prstGeom>
            <a:blipFill rotWithShape="1">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443" name="Google Shape;443;p49"/>
            <p:cNvCxnSpPr/>
            <p:nvPr/>
          </p:nvCxnSpPr>
          <p:spPr>
            <a:xfrm>
              <a:off x="8559800" y="3962402"/>
              <a:ext cx="584205" cy="1143002"/>
            </a:xfrm>
            <a:prstGeom prst="straightConnector1">
              <a:avLst/>
            </a:prstGeom>
            <a:blipFill rotWithShape="1">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444" name="Google Shape;444;p49"/>
            <p:cNvCxnSpPr/>
            <p:nvPr/>
          </p:nvCxnSpPr>
          <p:spPr>
            <a:xfrm flipH="1">
              <a:off x="8166100" y="3962400"/>
              <a:ext cx="393700" cy="869434"/>
            </a:xfrm>
            <a:prstGeom prst="straightConnector1">
              <a:avLst/>
            </a:prstGeom>
            <a:blipFill rotWithShape="0">
              <a:blip r:embed="rId3">
                <a:alphaModFix/>
              </a:blip>
              <a:tile algn="tl" flip="none" tx="1" sx="100000" ty="0" sy="100000"/>
            </a:blipFill>
            <a:ln cap="flat" cmpd="sng" w="44450">
              <a:solidFill>
                <a:srgbClr val="FF0000"/>
              </a:solidFill>
              <a:prstDash val="solid"/>
              <a:round/>
              <a:headEnd len="sm" w="sm" type="none"/>
              <a:tailEnd len="sm" w="sm" type="none"/>
            </a:ln>
          </p:spPr>
        </p:cxnSp>
      </p:grpSp>
      <p:grpSp>
        <p:nvGrpSpPr>
          <p:cNvPr id="445" name="Google Shape;445;p49"/>
          <p:cNvGrpSpPr/>
          <p:nvPr/>
        </p:nvGrpSpPr>
        <p:grpSpPr>
          <a:xfrm>
            <a:off x="1492469" y="3870961"/>
            <a:ext cx="1368720" cy="1520920"/>
            <a:chOff x="3721100" y="5943600"/>
            <a:chExt cx="2494129" cy="2612833"/>
          </a:xfrm>
        </p:grpSpPr>
        <p:cxnSp>
          <p:nvCxnSpPr>
            <p:cNvPr id="446" name="Google Shape;446;p49"/>
            <p:cNvCxnSpPr/>
            <p:nvPr/>
          </p:nvCxnSpPr>
          <p:spPr>
            <a:xfrm rot="10800000">
              <a:off x="3721100" y="6022975"/>
              <a:ext cx="4763" cy="2300288"/>
            </a:xfrm>
            <a:prstGeom prst="straightConnector1">
              <a:avLst/>
            </a:prstGeom>
            <a:noFill/>
            <a:ln cap="flat" cmpd="sng" w="25400">
              <a:solidFill>
                <a:srgbClr val="0070C0"/>
              </a:solidFill>
              <a:prstDash val="dot"/>
              <a:round/>
              <a:headEnd len="sm" w="sm" type="none"/>
              <a:tailEnd len="sm" w="sm" type="none"/>
            </a:ln>
          </p:spPr>
        </p:cxnSp>
        <p:cxnSp>
          <p:nvCxnSpPr>
            <p:cNvPr id="447" name="Google Shape;447;p49"/>
            <p:cNvCxnSpPr/>
            <p:nvPr/>
          </p:nvCxnSpPr>
          <p:spPr>
            <a:xfrm>
              <a:off x="3721100" y="7479564"/>
              <a:ext cx="1274762" cy="0"/>
            </a:xfrm>
            <a:prstGeom prst="straightConnector1">
              <a:avLst/>
            </a:prstGeom>
            <a:noFill/>
            <a:ln cap="flat" cmpd="sng" w="25400">
              <a:solidFill>
                <a:srgbClr val="0070C0"/>
              </a:solidFill>
              <a:prstDash val="dash"/>
              <a:round/>
              <a:headEnd len="sm" w="sm" type="none"/>
              <a:tailEnd len="sm" w="sm" type="none"/>
            </a:ln>
          </p:spPr>
        </p:cxnSp>
        <p:cxnSp>
          <p:nvCxnSpPr>
            <p:cNvPr id="448" name="Google Shape;448;p49"/>
            <p:cNvCxnSpPr/>
            <p:nvPr/>
          </p:nvCxnSpPr>
          <p:spPr>
            <a:xfrm>
              <a:off x="3738563" y="8304213"/>
              <a:ext cx="1274762" cy="0"/>
            </a:xfrm>
            <a:prstGeom prst="straightConnector1">
              <a:avLst/>
            </a:prstGeom>
            <a:noFill/>
            <a:ln cap="flat" cmpd="sng" w="25400">
              <a:solidFill>
                <a:srgbClr val="0070C0"/>
              </a:solidFill>
              <a:prstDash val="dash"/>
              <a:round/>
              <a:headEnd len="sm" w="sm" type="none"/>
              <a:tailEnd len="sm" w="sm" type="none"/>
            </a:ln>
          </p:spPr>
        </p:cxnSp>
        <p:sp>
          <p:nvSpPr>
            <p:cNvPr id="449" name="Google Shape;449;p49"/>
            <p:cNvSpPr/>
            <p:nvPr/>
          </p:nvSpPr>
          <p:spPr>
            <a:xfrm>
              <a:off x="5064448" y="8080568"/>
              <a:ext cx="940577" cy="47586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Calibri"/>
                  <a:ea typeface="Calibri"/>
                  <a:cs typeface="Calibri"/>
                  <a:sym typeface="Calibri"/>
                </a:rPr>
                <a:t>100%</a:t>
              </a:r>
              <a:endParaRPr b="0" i="0" sz="1400" u="none" cap="none" strike="noStrike">
                <a:solidFill>
                  <a:srgbClr val="000000"/>
                </a:solidFill>
                <a:latin typeface="Arial"/>
                <a:ea typeface="Arial"/>
                <a:cs typeface="Arial"/>
                <a:sym typeface="Arial"/>
              </a:endParaRPr>
            </a:p>
          </p:txBody>
        </p:sp>
        <p:sp>
          <p:nvSpPr>
            <p:cNvPr id="450" name="Google Shape;450;p49"/>
            <p:cNvSpPr/>
            <p:nvPr/>
          </p:nvSpPr>
          <p:spPr>
            <a:xfrm>
              <a:off x="5169494" y="7240499"/>
              <a:ext cx="1045735" cy="47586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Calibri"/>
                  <a:ea typeface="Calibri"/>
                  <a:cs typeface="Calibri"/>
                  <a:sym typeface="Calibri"/>
                </a:rPr>
                <a:t>61.8%</a:t>
              </a:r>
              <a:endParaRPr b="0" i="0" sz="1400" u="none" cap="none" strike="noStrike">
                <a:solidFill>
                  <a:srgbClr val="000000"/>
                </a:solidFill>
                <a:latin typeface="Arial"/>
                <a:ea typeface="Arial"/>
                <a:cs typeface="Arial"/>
                <a:sym typeface="Arial"/>
              </a:endParaRPr>
            </a:p>
          </p:txBody>
        </p:sp>
        <p:cxnSp>
          <p:nvCxnSpPr>
            <p:cNvPr id="451" name="Google Shape;451;p49"/>
            <p:cNvCxnSpPr/>
            <p:nvPr/>
          </p:nvCxnSpPr>
          <p:spPr>
            <a:xfrm>
              <a:off x="3759200" y="5943600"/>
              <a:ext cx="1274762" cy="0"/>
            </a:xfrm>
            <a:prstGeom prst="straightConnector1">
              <a:avLst/>
            </a:prstGeom>
            <a:noFill/>
            <a:ln cap="flat" cmpd="sng" w="25400">
              <a:solidFill>
                <a:srgbClr val="0070C0"/>
              </a:solidFill>
              <a:prstDash val="dash"/>
              <a:round/>
              <a:headEnd len="sm" w="sm" type="none"/>
              <a:tailEnd len="sm" w="sm" type="none"/>
            </a:ln>
          </p:spPr>
        </p:cxnSp>
      </p:grpSp>
      <p:grpSp>
        <p:nvGrpSpPr>
          <p:cNvPr id="452" name="Google Shape;452;p49"/>
          <p:cNvGrpSpPr/>
          <p:nvPr/>
        </p:nvGrpSpPr>
        <p:grpSpPr>
          <a:xfrm>
            <a:off x="3692580" y="1920240"/>
            <a:ext cx="1435861" cy="2954887"/>
            <a:chOff x="7721600" y="3505200"/>
            <a:chExt cx="2311219" cy="3730871"/>
          </a:xfrm>
        </p:grpSpPr>
        <p:cxnSp>
          <p:nvCxnSpPr>
            <p:cNvPr id="453" name="Google Shape;453;p49"/>
            <p:cNvCxnSpPr/>
            <p:nvPr/>
          </p:nvCxnSpPr>
          <p:spPr>
            <a:xfrm rot="10800000">
              <a:off x="7727950" y="3711575"/>
              <a:ext cx="0" cy="3308350"/>
            </a:xfrm>
            <a:prstGeom prst="straightConnector1">
              <a:avLst/>
            </a:prstGeom>
            <a:noFill/>
            <a:ln cap="flat" cmpd="sng" w="25400">
              <a:solidFill>
                <a:srgbClr val="0070C0"/>
              </a:solidFill>
              <a:prstDash val="dot"/>
              <a:round/>
              <a:headEnd len="sm" w="sm" type="none"/>
              <a:tailEnd len="sm" w="sm" type="none"/>
            </a:ln>
          </p:spPr>
        </p:cxnSp>
        <p:cxnSp>
          <p:nvCxnSpPr>
            <p:cNvPr id="454" name="Google Shape;454;p49"/>
            <p:cNvCxnSpPr/>
            <p:nvPr/>
          </p:nvCxnSpPr>
          <p:spPr>
            <a:xfrm>
              <a:off x="7739063" y="5167313"/>
              <a:ext cx="1274762" cy="0"/>
            </a:xfrm>
            <a:prstGeom prst="straightConnector1">
              <a:avLst/>
            </a:prstGeom>
            <a:noFill/>
            <a:ln cap="flat" cmpd="sng" w="25400">
              <a:solidFill>
                <a:srgbClr val="0070C0"/>
              </a:solidFill>
              <a:prstDash val="dash"/>
              <a:round/>
              <a:headEnd len="sm" w="sm" type="none"/>
              <a:tailEnd len="sm" w="sm" type="none"/>
            </a:ln>
          </p:spPr>
        </p:cxnSp>
        <p:cxnSp>
          <p:nvCxnSpPr>
            <p:cNvPr id="455" name="Google Shape;455;p49"/>
            <p:cNvCxnSpPr/>
            <p:nvPr/>
          </p:nvCxnSpPr>
          <p:spPr>
            <a:xfrm>
              <a:off x="7726363" y="7085013"/>
              <a:ext cx="1274762" cy="0"/>
            </a:xfrm>
            <a:prstGeom prst="straightConnector1">
              <a:avLst/>
            </a:prstGeom>
            <a:noFill/>
            <a:ln cap="flat" cmpd="sng" w="25400">
              <a:solidFill>
                <a:srgbClr val="0070C0"/>
              </a:solidFill>
              <a:prstDash val="dash"/>
              <a:round/>
              <a:headEnd len="sm" w="sm" type="none"/>
              <a:tailEnd len="sm" w="sm" type="none"/>
            </a:ln>
          </p:spPr>
        </p:cxnSp>
        <p:sp>
          <p:nvSpPr>
            <p:cNvPr id="456" name="Google Shape;456;p49"/>
            <p:cNvSpPr/>
            <p:nvPr/>
          </p:nvSpPr>
          <p:spPr>
            <a:xfrm>
              <a:off x="9064949" y="6886329"/>
              <a:ext cx="830843" cy="349742"/>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Calibri"/>
                  <a:ea typeface="Calibri"/>
                  <a:cs typeface="Calibri"/>
                  <a:sym typeface="Calibri"/>
                </a:rPr>
                <a:t>100%</a:t>
              </a:r>
              <a:endParaRPr b="0" i="0" sz="1400" u="none" cap="none" strike="noStrike">
                <a:solidFill>
                  <a:srgbClr val="000000"/>
                </a:solidFill>
                <a:latin typeface="Arial"/>
                <a:ea typeface="Arial"/>
                <a:cs typeface="Arial"/>
                <a:sym typeface="Arial"/>
              </a:endParaRPr>
            </a:p>
          </p:txBody>
        </p:sp>
        <p:sp>
          <p:nvSpPr>
            <p:cNvPr id="457" name="Google Shape;457;p49"/>
            <p:cNvSpPr/>
            <p:nvPr/>
          </p:nvSpPr>
          <p:spPr>
            <a:xfrm>
              <a:off x="9109087" y="4994030"/>
              <a:ext cx="923732" cy="349742"/>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Calibri"/>
                  <a:ea typeface="Calibri"/>
                  <a:cs typeface="Calibri"/>
                  <a:sym typeface="Calibri"/>
                </a:rPr>
                <a:t>38.2%</a:t>
              </a:r>
              <a:endParaRPr b="0" i="0" sz="1400" u="none" cap="none" strike="noStrike">
                <a:solidFill>
                  <a:srgbClr val="000000"/>
                </a:solidFill>
                <a:latin typeface="Arial"/>
                <a:ea typeface="Arial"/>
                <a:cs typeface="Arial"/>
                <a:sym typeface="Arial"/>
              </a:endParaRPr>
            </a:p>
          </p:txBody>
        </p:sp>
        <p:cxnSp>
          <p:nvCxnSpPr>
            <p:cNvPr id="458" name="Google Shape;458;p49"/>
            <p:cNvCxnSpPr/>
            <p:nvPr/>
          </p:nvCxnSpPr>
          <p:spPr>
            <a:xfrm>
              <a:off x="7721600" y="3505200"/>
              <a:ext cx="1274762" cy="0"/>
            </a:xfrm>
            <a:prstGeom prst="straightConnector1">
              <a:avLst/>
            </a:prstGeom>
            <a:noFill/>
            <a:ln cap="flat" cmpd="sng" w="25400">
              <a:solidFill>
                <a:srgbClr val="0070C0"/>
              </a:solidFill>
              <a:prstDash val="dash"/>
              <a:round/>
              <a:headEnd len="sm" w="sm" type="none"/>
              <a:tailEnd len="sm" w="sm" type="none"/>
            </a:ln>
          </p:spPr>
        </p:cxnSp>
      </p:grpSp>
      <p:sp>
        <p:nvSpPr>
          <p:cNvPr id="459" name="Google Shape;459;p49"/>
          <p:cNvSpPr txBox="1"/>
          <p:nvPr/>
        </p:nvSpPr>
        <p:spPr>
          <a:xfrm>
            <a:off x="5638800" y="3352800"/>
            <a:ext cx="291643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 by measuring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previous </a:t>
            </a:r>
            <a:r>
              <a:rPr b="1" i="0" lang="en-US" sz="2400" u="sng" cap="none" strike="noStrike">
                <a:solidFill>
                  <a:schemeClr val="accent1"/>
                </a:solidFill>
                <a:latin typeface="Calibri"/>
                <a:ea typeface="Calibri"/>
                <a:cs typeface="Calibri"/>
                <a:sym typeface="Calibri"/>
              </a:rPr>
              <a:t>trend waves</a:t>
            </a:r>
            <a:endParaRPr b="0" i="0" sz="1400" u="none" cap="none" strike="noStrike">
              <a:solidFill>
                <a:srgbClr val="000000"/>
              </a:solidFill>
              <a:latin typeface="Arial"/>
              <a:ea typeface="Arial"/>
              <a:cs typeface="Arial"/>
              <a:sym typeface="Arial"/>
            </a:endParaRPr>
          </a:p>
        </p:txBody>
      </p:sp>
      <p:sp>
        <p:nvSpPr>
          <p:cNvPr id="460" name="Google Shape;460;p49"/>
          <p:cNvSpPr/>
          <p:nvPr/>
        </p:nvSpPr>
        <p:spPr>
          <a:xfrm>
            <a:off x="914400" y="3962400"/>
            <a:ext cx="609600" cy="1222892"/>
          </a:xfrm>
          <a:custGeom>
            <a:rect b="b" l="l" r="r" t="t"/>
            <a:pathLst>
              <a:path extrusionOk="0" h="7953" w="3108">
                <a:moveTo>
                  <a:pt x="0" y="7953"/>
                </a:moveTo>
                <a:lnTo>
                  <a:pt x="725" y="4609"/>
                </a:lnTo>
                <a:cubicBezTo>
                  <a:pt x="829" y="5061"/>
                  <a:pt x="932" y="5513"/>
                  <a:pt x="1036" y="5965"/>
                </a:cubicBezTo>
                <a:lnTo>
                  <a:pt x="1865" y="2169"/>
                </a:lnTo>
                <a:lnTo>
                  <a:pt x="2227" y="3434"/>
                </a:lnTo>
                <a:lnTo>
                  <a:pt x="3108" y="0"/>
                </a:lnTo>
              </a:path>
            </a:pathLst>
          </a:custGeom>
          <a:noFill/>
          <a:ln cap="flat" cmpd="sng" w="50800">
            <a:solidFill>
              <a:schemeClr val="accent1"/>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461" name="Google Shape;461;p49"/>
          <p:cNvSpPr/>
          <p:nvPr/>
        </p:nvSpPr>
        <p:spPr>
          <a:xfrm>
            <a:off x="1981200" y="1981200"/>
            <a:ext cx="1752600" cy="2746892"/>
          </a:xfrm>
          <a:custGeom>
            <a:rect b="b" l="l" r="r" t="t"/>
            <a:pathLst>
              <a:path extrusionOk="0" h="10000" w="10000">
                <a:moveTo>
                  <a:pt x="0" y="10000"/>
                </a:moveTo>
                <a:lnTo>
                  <a:pt x="2174" y="5271"/>
                </a:lnTo>
                <a:lnTo>
                  <a:pt x="3043" y="8322"/>
                </a:lnTo>
                <a:lnTo>
                  <a:pt x="6522" y="1387"/>
                </a:lnTo>
                <a:lnTo>
                  <a:pt x="7826" y="3329"/>
                </a:lnTo>
                <a:lnTo>
                  <a:pt x="10000" y="0"/>
                </a:lnTo>
              </a:path>
            </a:pathLst>
          </a:custGeom>
          <a:noFill/>
          <a:ln cap="flat" cmpd="sng" w="50800">
            <a:solidFill>
              <a:schemeClr val="accent1"/>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462" name="Google Shape;462;p49"/>
          <p:cNvSpPr txBox="1"/>
          <p:nvPr/>
        </p:nvSpPr>
        <p:spPr>
          <a:xfrm>
            <a:off x="381000" y="609600"/>
            <a:ext cx="5239127"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Fibonacci Retracements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500"/>
                                        <p:tgtEl>
                                          <p:spTgt spid="437"/>
                                        </p:tgtEl>
                                        <p:attrNameLst>
                                          <p:attrName>ppt_w</p:attrName>
                                        </p:attrNameLst>
                                      </p:cBhvr>
                                      <p:tavLst>
                                        <p:tav fmla="" tm="0">
                                          <p:val>
                                            <p:strVal val="0"/>
                                          </p:val>
                                        </p:tav>
                                        <p:tav fmla="" tm="100000">
                                          <p:val>
                                            <p:strVal val="#ppt_w"/>
                                          </p:val>
                                        </p:tav>
                                      </p:tavLst>
                                    </p:anim>
                                    <p:anim calcmode="lin" valueType="num">
                                      <p:cBhvr additive="base">
                                        <p:cTn dur="500"/>
                                        <p:tgtEl>
                                          <p:spTgt spid="43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500"/>
                                        <p:tgtEl>
                                          <p:spTgt spid="441"/>
                                        </p:tgtEl>
                                        <p:attrNameLst>
                                          <p:attrName>ppt_w</p:attrName>
                                        </p:attrNameLst>
                                      </p:cBhvr>
                                      <p:tavLst>
                                        <p:tav fmla="" tm="0">
                                          <p:val>
                                            <p:strVal val="0"/>
                                          </p:val>
                                        </p:tav>
                                        <p:tav fmla="" tm="100000">
                                          <p:val>
                                            <p:strVal val="#ppt_w"/>
                                          </p:val>
                                        </p:tav>
                                      </p:tavLst>
                                    </p:anim>
                                    <p:anim calcmode="lin" valueType="num">
                                      <p:cBhvr additive="base">
                                        <p:cTn dur="500"/>
                                        <p:tgtEl>
                                          <p:spTgt spid="44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500"/>
                                        <p:tgtEl>
                                          <p:spTgt spid="459"/>
                                        </p:tgtEl>
                                        <p:attrNameLst>
                                          <p:attrName>ppt_w</p:attrName>
                                        </p:attrNameLst>
                                      </p:cBhvr>
                                      <p:tavLst>
                                        <p:tav fmla="" tm="0">
                                          <p:val>
                                            <p:strVal val="0"/>
                                          </p:val>
                                        </p:tav>
                                        <p:tav fmla="" tm="100000">
                                          <p:val>
                                            <p:strVal val="#ppt_w"/>
                                          </p:val>
                                        </p:tav>
                                      </p:tavLst>
                                    </p:anim>
                                    <p:anim calcmode="lin" valueType="num">
                                      <p:cBhvr additive="base">
                                        <p:cTn dur="500"/>
                                        <p:tgtEl>
                                          <p:spTgt spid="45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52"/>
                                        </p:tgtEl>
                                        <p:attrNameLst>
                                          <p:attrName>style.visibility</p:attrName>
                                        </p:attrNameLst>
                                      </p:cBhvr>
                                      <p:to>
                                        <p:strVal val="visible"/>
                                      </p:to>
                                    </p:set>
                                    <p:anim calcmode="lin" valueType="num">
                                      <p:cBhvr additive="base">
                                        <p:cTn dur="500"/>
                                        <p:tgtEl>
                                          <p:spTgt spid="452"/>
                                        </p:tgtEl>
                                        <p:attrNameLst>
                                          <p:attrName>ppt_w</p:attrName>
                                        </p:attrNameLst>
                                      </p:cBhvr>
                                      <p:tavLst>
                                        <p:tav fmla="" tm="0">
                                          <p:val>
                                            <p:strVal val="0"/>
                                          </p:val>
                                        </p:tav>
                                        <p:tav fmla="" tm="100000">
                                          <p:val>
                                            <p:strVal val="#ppt_w"/>
                                          </p:val>
                                        </p:tav>
                                      </p:tavLst>
                                    </p:anim>
                                    <p:anim calcmode="lin" valueType="num">
                                      <p:cBhvr additive="base">
                                        <p:cTn dur="500"/>
                                        <p:tgtEl>
                                          <p:spTgt spid="45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500"/>
                                        <p:tgtEl>
                                          <p:spTgt spid="461"/>
                                        </p:tgtEl>
                                        <p:attrNameLst>
                                          <p:attrName>ppt_w</p:attrName>
                                        </p:attrNameLst>
                                      </p:cBhvr>
                                      <p:tavLst>
                                        <p:tav fmla="" tm="0">
                                          <p:val>
                                            <p:strVal val="0"/>
                                          </p:val>
                                        </p:tav>
                                        <p:tav fmla="" tm="100000">
                                          <p:val>
                                            <p:strVal val="#ppt_w"/>
                                          </p:val>
                                        </p:tav>
                                      </p:tavLst>
                                    </p:anim>
                                    <p:anim calcmode="lin" valueType="num">
                                      <p:cBhvr additive="base">
                                        <p:cTn dur="500"/>
                                        <p:tgtEl>
                                          <p:spTgt spid="46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500"/>
                                        <p:tgtEl>
                                          <p:spTgt spid="445"/>
                                        </p:tgtEl>
                                        <p:attrNameLst>
                                          <p:attrName>ppt_w</p:attrName>
                                        </p:attrNameLst>
                                      </p:cBhvr>
                                      <p:tavLst>
                                        <p:tav fmla="" tm="0">
                                          <p:val>
                                            <p:strVal val="0"/>
                                          </p:val>
                                        </p:tav>
                                        <p:tav fmla="" tm="100000">
                                          <p:val>
                                            <p:strVal val="#ppt_w"/>
                                          </p:val>
                                        </p:tav>
                                      </p:tavLst>
                                    </p:anim>
                                    <p:anim calcmode="lin" valueType="num">
                                      <p:cBhvr additive="base">
                                        <p:cTn dur="500"/>
                                        <p:tgtEl>
                                          <p:spTgt spid="44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500"/>
                                        <p:tgtEl>
                                          <p:spTgt spid="460"/>
                                        </p:tgtEl>
                                        <p:attrNameLst>
                                          <p:attrName>ppt_w</p:attrName>
                                        </p:attrNameLst>
                                      </p:cBhvr>
                                      <p:tavLst>
                                        <p:tav fmla="" tm="0">
                                          <p:val>
                                            <p:strVal val="0"/>
                                          </p:val>
                                        </p:tav>
                                        <p:tav fmla="" tm="100000">
                                          <p:val>
                                            <p:strVal val="#ppt_w"/>
                                          </p:val>
                                        </p:tav>
                                      </p:tavLst>
                                    </p:anim>
                                    <p:anim calcmode="lin" valueType="num">
                                      <p:cBhvr additive="base">
                                        <p:cTn dur="500"/>
                                        <p:tgtEl>
                                          <p:spTgt spid="46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0"/>
          <p:cNvSpPr txBox="1"/>
          <p:nvPr>
            <p:ph type="title"/>
          </p:nvPr>
        </p:nvSpPr>
        <p:spPr>
          <a:xfrm>
            <a:off x="628650" y="365126"/>
            <a:ext cx="7886700" cy="1325563"/>
          </a:xfrm>
          <a:prstGeom prst="rect">
            <a:avLst/>
          </a:prstGeom>
          <a:noFill/>
          <a:ln>
            <a:noFill/>
          </a:ln>
        </p:spPr>
        <p:txBody>
          <a:bodyPr anchorCtr="0" anchor="ctr" bIns="32125" lIns="64275" spcFirstLastPara="1" rIns="64275" wrap="square" tIns="32125">
            <a:normAutofit/>
          </a:bodyPr>
          <a:lstStyle/>
          <a:p>
            <a:pPr indent="0" lvl="0" marL="0" rtl="0" algn="l">
              <a:lnSpc>
                <a:spcPct val="90000"/>
              </a:lnSpc>
              <a:spcBef>
                <a:spcPts val="0"/>
              </a:spcBef>
              <a:spcAft>
                <a:spcPts val="0"/>
              </a:spcAft>
              <a:buClr>
                <a:schemeClr val="dk1"/>
              </a:buClr>
              <a:buSzPts val="6000"/>
              <a:buFont typeface="Calibri"/>
              <a:buNone/>
            </a:pPr>
            <a:r>
              <a:rPr b="1" lang="en-US" sz="6000"/>
              <a:t>Retracements</a:t>
            </a:r>
            <a:endParaRPr/>
          </a:p>
        </p:txBody>
      </p:sp>
      <p:pic>
        <p:nvPicPr>
          <p:cNvPr id="468" name="Google Shape;468;p50"/>
          <p:cNvPicPr preferRelativeResize="0"/>
          <p:nvPr>
            <p:ph idx="1" type="body"/>
          </p:nvPr>
        </p:nvPicPr>
        <p:blipFill rotWithShape="1">
          <a:blip r:embed="rId3">
            <a:alphaModFix/>
          </a:blip>
          <a:srcRect b="0" l="0" r="0" t="0"/>
          <a:stretch/>
        </p:blipFill>
        <p:spPr>
          <a:xfrm>
            <a:off x="1752600" y="1479652"/>
            <a:ext cx="5486399" cy="4906977"/>
          </a:xfrm>
          <a:prstGeom prst="rect">
            <a:avLst/>
          </a:prstGeom>
          <a:noFill/>
          <a:ln>
            <a:noFill/>
          </a:ln>
        </p:spPr>
      </p:pic>
      <p:sp>
        <p:nvSpPr>
          <p:cNvPr id="469" name="Google Shape;469;p50"/>
          <p:cNvSpPr/>
          <p:nvPr/>
        </p:nvSpPr>
        <p:spPr>
          <a:xfrm>
            <a:off x="6477000" y="685800"/>
            <a:ext cx="2743200" cy="2444354"/>
          </a:xfrm>
          <a:prstGeom prst="cloudCallout">
            <a:avLst>
              <a:gd fmla="val -59065" name="adj1"/>
              <a:gd fmla="val 53925"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sng" cap="none" strike="noStrike">
                <a:solidFill>
                  <a:schemeClr val="lt1"/>
                </a:solidFill>
                <a:latin typeface="Calibri"/>
                <a:ea typeface="Calibri"/>
                <a:cs typeface="Calibri"/>
                <a:sym typeface="Calibri"/>
              </a:rPr>
              <a:t>Important Tip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chemeClr val="lt1"/>
                </a:solidFill>
                <a:latin typeface="Calibri"/>
                <a:ea typeface="Calibri"/>
                <a:cs typeface="Calibri"/>
                <a:sym typeface="Calibri"/>
              </a:rPr>
              <a:t>For shorts, click swing wave high first, then swing wave low</a:t>
            </a:r>
            <a:endParaRPr b="0" i="0" sz="1400" u="none" cap="none" strike="noStrike">
              <a:solidFill>
                <a:srgbClr val="000000"/>
              </a:solidFill>
              <a:latin typeface="Arial"/>
              <a:ea typeface="Arial"/>
              <a:cs typeface="Arial"/>
              <a:sym typeface="Arial"/>
            </a:endParaRPr>
          </a:p>
        </p:txBody>
      </p:sp>
      <p:sp>
        <p:nvSpPr>
          <p:cNvPr id="470" name="Google Shape;470;p50"/>
          <p:cNvSpPr/>
          <p:nvPr/>
        </p:nvSpPr>
        <p:spPr>
          <a:xfrm>
            <a:off x="2971800" y="1878297"/>
            <a:ext cx="914400" cy="304800"/>
          </a:xfrm>
          <a:prstGeom prst="lef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1" name="Google Shape;471;p50"/>
          <p:cNvSpPr/>
          <p:nvPr/>
        </p:nvSpPr>
        <p:spPr>
          <a:xfrm>
            <a:off x="4191000" y="4953000"/>
            <a:ext cx="914400" cy="304800"/>
          </a:xfrm>
          <a:prstGeom prst="lef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1"/>
          <p:cNvSpPr txBox="1"/>
          <p:nvPr>
            <p:ph type="title"/>
          </p:nvPr>
        </p:nvSpPr>
        <p:spPr>
          <a:xfrm>
            <a:off x="628650" y="365126"/>
            <a:ext cx="7886700" cy="1325563"/>
          </a:xfrm>
          <a:prstGeom prst="rect">
            <a:avLst/>
          </a:prstGeom>
          <a:noFill/>
          <a:ln>
            <a:noFill/>
          </a:ln>
        </p:spPr>
        <p:txBody>
          <a:bodyPr anchorCtr="0" anchor="ctr" bIns="32125" lIns="64275" spcFirstLastPara="1" rIns="64275" wrap="square" tIns="32125">
            <a:normAutofit/>
          </a:bodyPr>
          <a:lstStyle/>
          <a:p>
            <a:pPr indent="0" lvl="0" marL="0" rtl="0" algn="l">
              <a:lnSpc>
                <a:spcPct val="90000"/>
              </a:lnSpc>
              <a:spcBef>
                <a:spcPts val="0"/>
              </a:spcBef>
              <a:spcAft>
                <a:spcPts val="0"/>
              </a:spcAft>
              <a:buClr>
                <a:schemeClr val="dk1"/>
              </a:buClr>
              <a:buSzPts val="6000"/>
              <a:buFont typeface="Calibri"/>
              <a:buNone/>
            </a:pPr>
            <a:r>
              <a:rPr b="1" lang="en-US" sz="6000"/>
              <a:t>Retracements</a:t>
            </a:r>
            <a:endParaRPr/>
          </a:p>
        </p:txBody>
      </p:sp>
      <p:pic>
        <p:nvPicPr>
          <p:cNvPr id="477" name="Google Shape;477;p51"/>
          <p:cNvPicPr preferRelativeResize="0"/>
          <p:nvPr>
            <p:ph idx="1" type="body"/>
          </p:nvPr>
        </p:nvPicPr>
        <p:blipFill rotWithShape="1">
          <a:blip r:embed="rId3">
            <a:alphaModFix/>
          </a:blip>
          <a:srcRect b="0" l="0" r="0" t="0"/>
          <a:stretch/>
        </p:blipFill>
        <p:spPr>
          <a:xfrm>
            <a:off x="1600200" y="1382740"/>
            <a:ext cx="5867399" cy="5169966"/>
          </a:xfrm>
          <a:prstGeom prst="rect">
            <a:avLst/>
          </a:prstGeom>
          <a:noFill/>
          <a:ln>
            <a:noFill/>
          </a:ln>
        </p:spPr>
      </p:pic>
      <p:pic>
        <p:nvPicPr>
          <p:cNvPr id="478" name="Google Shape;478;p51"/>
          <p:cNvPicPr preferRelativeResize="0"/>
          <p:nvPr/>
        </p:nvPicPr>
        <p:blipFill rotWithShape="1">
          <a:blip r:embed="rId4">
            <a:alphaModFix/>
          </a:blip>
          <a:srcRect b="0" l="0" r="0" t="0"/>
          <a:stretch/>
        </p:blipFill>
        <p:spPr>
          <a:xfrm>
            <a:off x="1609725" y="1382740"/>
            <a:ext cx="5857874" cy="5213444"/>
          </a:xfrm>
          <a:prstGeom prst="rect">
            <a:avLst/>
          </a:prstGeom>
          <a:noFill/>
          <a:ln>
            <a:noFill/>
          </a:ln>
        </p:spPr>
      </p:pic>
      <p:pic>
        <p:nvPicPr>
          <p:cNvPr id="479" name="Google Shape;479;p51"/>
          <p:cNvPicPr preferRelativeResize="0"/>
          <p:nvPr/>
        </p:nvPicPr>
        <p:blipFill rotWithShape="1">
          <a:blip r:embed="rId5">
            <a:alphaModFix/>
          </a:blip>
          <a:srcRect b="0" l="0" r="0" t="0"/>
          <a:stretch/>
        </p:blipFill>
        <p:spPr>
          <a:xfrm>
            <a:off x="1609725" y="1382521"/>
            <a:ext cx="5829299" cy="52136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2"/>
          <p:cNvSpPr txBox="1"/>
          <p:nvPr/>
        </p:nvSpPr>
        <p:spPr>
          <a:xfrm>
            <a:off x="381000" y="533400"/>
            <a:ext cx="5232458"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Fibonacci #’s &amp; Ratios</a:t>
            </a:r>
            <a:endParaRPr b="0" i="0" sz="1400" u="none" cap="none" strike="noStrike">
              <a:solidFill>
                <a:srgbClr val="000000"/>
              </a:solidFill>
              <a:latin typeface="Arial"/>
              <a:ea typeface="Arial"/>
              <a:cs typeface="Arial"/>
              <a:sym typeface="Arial"/>
            </a:endParaRPr>
          </a:p>
        </p:txBody>
      </p:sp>
      <p:grpSp>
        <p:nvGrpSpPr>
          <p:cNvPr id="485" name="Google Shape;485;p52"/>
          <p:cNvGrpSpPr/>
          <p:nvPr/>
        </p:nvGrpSpPr>
        <p:grpSpPr>
          <a:xfrm>
            <a:off x="1676400" y="1600200"/>
            <a:ext cx="2743200" cy="3974031"/>
            <a:chOff x="5638800" y="1066800"/>
            <a:chExt cx="2819400" cy="5203604"/>
          </a:xfrm>
        </p:grpSpPr>
        <p:cxnSp>
          <p:nvCxnSpPr>
            <p:cNvPr id="486" name="Google Shape;486;p52"/>
            <p:cNvCxnSpPr/>
            <p:nvPr/>
          </p:nvCxnSpPr>
          <p:spPr>
            <a:xfrm>
              <a:off x="5638800" y="3200400"/>
              <a:ext cx="2819400" cy="0"/>
            </a:xfrm>
            <a:prstGeom prst="straightConnector1">
              <a:avLst/>
            </a:prstGeom>
            <a:noFill/>
            <a:ln cap="flat" cmpd="sng" w="19050">
              <a:solidFill>
                <a:schemeClr val="dk1"/>
              </a:solidFill>
              <a:prstDash val="solid"/>
              <a:miter lim="800000"/>
              <a:headEnd len="sm" w="sm" type="none"/>
              <a:tailEnd len="sm" w="sm" type="none"/>
            </a:ln>
          </p:spPr>
        </p:cxnSp>
        <p:sp>
          <p:nvSpPr>
            <p:cNvPr id="487" name="Google Shape;487;p52"/>
            <p:cNvSpPr txBox="1"/>
            <p:nvPr/>
          </p:nvSpPr>
          <p:spPr>
            <a:xfrm>
              <a:off x="5638800" y="2895599"/>
              <a:ext cx="517655" cy="403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0.00</a:t>
              </a:r>
              <a:endParaRPr b="0" i="0" sz="1400" u="none" cap="none" strike="noStrike">
                <a:solidFill>
                  <a:srgbClr val="000000"/>
                </a:solidFill>
                <a:latin typeface="Arial"/>
                <a:ea typeface="Arial"/>
                <a:cs typeface="Arial"/>
                <a:sym typeface="Arial"/>
              </a:endParaRPr>
            </a:p>
          </p:txBody>
        </p:sp>
        <p:sp>
          <p:nvSpPr>
            <p:cNvPr id="488" name="Google Shape;488;p52"/>
            <p:cNvSpPr txBox="1"/>
            <p:nvPr/>
          </p:nvSpPr>
          <p:spPr>
            <a:xfrm>
              <a:off x="5638800" y="4724400"/>
              <a:ext cx="611564" cy="403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0.618</a:t>
              </a:r>
              <a:endParaRPr b="0" i="0" sz="1400" u="none" cap="none" strike="noStrike">
                <a:solidFill>
                  <a:srgbClr val="000000"/>
                </a:solidFill>
                <a:latin typeface="Arial"/>
                <a:ea typeface="Arial"/>
                <a:cs typeface="Arial"/>
                <a:sym typeface="Arial"/>
              </a:endParaRPr>
            </a:p>
          </p:txBody>
        </p:sp>
        <p:sp>
          <p:nvSpPr>
            <p:cNvPr id="489" name="Google Shape;489;p52"/>
            <p:cNvSpPr txBox="1"/>
            <p:nvPr/>
          </p:nvSpPr>
          <p:spPr>
            <a:xfrm>
              <a:off x="5638800" y="4343400"/>
              <a:ext cx="517655" cy="403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0.50</a:t>
              </a:r>
              <a:endParaRPr b="0" i="0" sz="1400" u="none" cap="none" strike="noStrike">
                <a:solidFill>
                  <a:srgbClr val="000000"/>
                </a:solidFill>
                <a:latin typeface="Arial"/>
                <a:ea typeface="Arial"/>
                <a:cs typeface="Arial"/>
                <a:sym typeface="Arial"/>
              </a:endParaRPr>
            </a:p>
          </p:txBody>
        </p:sp>
        <p:sp>
          <p:nvSpPr>
            <p:cNvPr id="490" name="Google Shape;490;p52"/>
            <p:cNvSpPr txBox="1"/>
            <p:nvPr/>
          </p:nvSpPr>
          <p:spPr>
            <a:xfrm>
              <a:off x="5638800" y="5867400"/>
              <a:ext cx="611564" cy="403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100.0</a:t>
              </a:r>
              <a:endParaRPr b="0" i="0" sz="1400" u="none" cap="none" strike="noStrike">
                <a:solidFill>
                  <a:srgbClr val="000000"/>
                </a:solidFill>
                <a:latin typeface="Arial"/>
                <a:ea typeface="Arial"/>
                <a:cs typeface="Arial"/>
                <a:sym typeface="Arial"/>
              </a:endParaRPr>
            </a:p>
          </p:txBody>
        </p:sp>
        <p:sp>
          <p:nvSpPr>
            <p:cNvPr id="491" name="Google Shape;491;p52"/>
            <p:cNvSpPr txBox="1"/>
            <p:nvPr/>
          </p:nvSpPr>
          <p:spPr>
            <a:xfrm>
              <a:off x="5638800" y="4038600"/>
              <a:ext cx="611564" cy="403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0.382</a:t>
              </a:r>
              <a:endParaRPr b="0" i="0" sz="1400" u="none" cap="none" strike="noStrike">
                <a:solidFill>
                  <a:srgbClr val="000000"/>
                </a:solidFill>
                <a:latin typeface="Arial"/>
                <a:ea typeface="Arial"/>
                <a:cs typeface="Arial"/>
                <a:sym typeface="Arial"/>
              </a:endParaRPr>
            </a:p>
          </p:txBody>
        </p:sp>
        <p:cxnSp>
          <p:nvCxnSpPr>
            <p:cNvPr id="492" name="Google Shape;492;p52"/>
            <p:cNvCxnSpPr/>
            <p:nvPr/>
          </p:nvCxnSpPr>
          <p:spPr>
            <a:xfrm>
              <a:off x="5638800" y="6172200"/>
              <a:ext cx="2819400" cy="0"/>
            </a:xfrm>
            <a:prstGeom prst="straightConnector1">
              <a:avLst/>
            </a:prstGeom>
            <a:noFill/>
            <a:ln cap="flat" cmpd="sng" w="19050">
              <a:solidFill>
                <a:schemeClr val="dk1"/>
              </a:solidFill>
              <a:prstDash val="solid"/>
              <a:miter lim="800000"/>
              <a:headEnd len="sm" w="sm" type="none"/>
              <a:tailEnd len="sm" w="sm" type="none"/>
            </a:ln>
          </p:spPr>
        </p:cxnSp>
        <p:cxnSp>
          <p:nvCxnSpPr>
            <p:cNvPr id="493" name="Google Shape;493;p52"/>
            <p:cNvCxnSpPr/>
            <p:nvPr/>
          </p:nvCxnSpPr>
          <p:spPr>
            <a:xfrm>
              <a:off x="5638800" y="4648200"/>
              <a:ext cx="2819400" cy="0"/>
            </a:xfrm>
            <a:prstGeom prst="straightConnector1">
              <a:avLst/>
            </a:prstGeom>
            <a:noFill/>
            <a:ln cap="flat" cmpd="sng" w="31750">
              <a:solidFill>
                <a:schemeClr val="dk1"/>
              </a:solidFill>
              <a:prstDash val="solid"/>
              <a:miter lim="800000"/>
              <a:headEnd len="sm" w="sm" type="none"/>
              <a:tailEnd len="sm" w="sm" type="none"/>
            </a:ln>
          </p:spPr>
        </p:cxnSp>
        <p:cxnSp>
          <p:nvCxnSpPr>
            <p:cNvPr id="494" name="Google Shape;494;p52"/>
            <p:cNvCxnSpPr/>
            <p:nvPr/>
          </p:nvCxnSpPr>
          <p:spPr>
            <a:xfrm>
              <a:off x="5638800" y="4343400"/>
              <a:ext cx="2819400" cy="0"/>
            </a:xfrm>
            <a:prstGeom prst="straightConnector1">
              <a:avLst/>
            </a:prstGeom>
            <a:noFill/>
            <a:ln cap="flat" cmpd="sng" w="31750">
              <a:solidFill>
                <a:schemeClr val="dk1"/>
              </a:solidFill>
              <a:prstDash val="solid"/>
              <a:miter lim="800000"/>
              <a:headEnd len="sm" w="sm" type="none"/>
              <a:tailEnd len="sm" w="sm" type="none"/>
            </a:ln>
          </p:spPr>
        </p:cxnSp>
        <p:cxnSp>
          <p:nvCxnSpPr>
            <p:cNvPr id="495" name="Google Shape;495;p52"/>
            <p:cNvCxnSpPr/>
            <p:nvPr/>
          </p:nvCxnSpPr>
          <p:spPr>
            <a:xfrm>
              <a:off x="5638800" y="5029200"/>
              <a:ext cx="2819400" cy="0"/>
            </a:xfrm>
            <a:prstGeom prst="straightConnector1">
              <a:avLst/>
            </a:prstGeom>
            <a:noFill/>
            <a:ln cap="flat" cmpd="sng" w="31750">
              <a:solidFill>
                <a:schemeClr val="dk1"/>
              </a:solidFill>
              <a:prstDash val="solid"/>
              <a:miter lim="800000"/>
              <a:headEnd len="sm" w="sm" type="none"/>
              <a:tailEnd len="sm" w="sm" type="none"/>
            </a:ln>
          </p:spPr>
        </p:cxnSp>
        <p:cxnSp>
          <p:nvCxnSpPr>
            <p:cNvPr id="496" name="Google Shape;496;p52"/>
            <p:cNvCxnSpPr/>
            <p:nvPr/>
          </p:nvCxnSpPr>
          <p:spPr>
            <a:xfrm rot="-5400000">
              <a:off x="5410200" y="4876800"/>
              <a:ext cx="2286000" cy="304800"/>
            </a:xfrm>
            <a:prstGeom prst="straightConnector1">
              <a:avLst/>
            </a:prstGeom>
            <a:noFill/>
            <a:ln cap="flat" cmpd="sng" w="19050">
              <a:solidFill>
                <a:schemeClr val="accent1"/>
              </a:solidFill>
              <a:prstDash val="solid"/>
              <a:miter lim="800000"/>
              <a:headEnd len="sm" w="sm" type="none"/>
              <a:tailEnd len="sm" w="sm" type="none"/>
            </a:ln>
          </p:spPr>
        </p:cxnSp>
        <p:cxnSp>
          <p:nvCxnSpPr>
            <p:cNvPr id="497" name="Google Shape;497;p52"/>
            <p:cNvCxnSpPr/>
            <p:nvPr/>
          </p:nvCxnSpPr>
          <p:spPr>
            <a:xfrm rot="-5400000">
              <a:off x="6210300" y="3924300"/>
              <a:ext cx="1676400" cy="228600"/>
            </a:xfrm>
            <a:prstGeom prst="straightConnector1">
              <a:avLst/>
            </a:prstGeom>
            <a:noFill/>
            <a:ln cap="flat" cmpd="sng" w="19050">
              <a:solidFill>
                <a:schemeClr val="accent1"/>
              </a:solidFill>
              <a:prstDash val="solid"/>
              <a:miter lim="800000"/>
              <a:headEnd len="sm" w="sm" type="none"/>
              <a:tailEnd len="sm" w="sm" type="none"/>
            </a:ln>
          </p:spPr>
        </p:cxnSp>
        <p:cxnSp>
          <p:nvCxnSpPr>
            <p:cNvPr id="498" name="Google Shape;498;p52"/>
            <p:cNvCxnSpPr/>
            <p:nvPr/>
          </p:nvCxnSpPr>
          <p:spPr>
            <a:xfrm flipH="1" rot="5400000">
              <a:off x="6324600" y="4267200"/>
              <a:ext cx="990600" cy="228600"/>
            </a:xfrm>
            <a:prstGeom prst="straightConnector1">
              <a:avLst/>
            </a:prstGeom>
            <a:noFill/>
            <a:ln cap="flat" cmpd="sng" w="19050">
              <a:solidFill>
                <a:schemeClr val="accent1"/>
              </a:solidFill>
              <a:prstDash val="solid"/>
              <a:miter lim="800000"/>
              <a:headEnd len="sm" w="sm" type="none"/>
              <a:tailEnd len="sm" w="sm" type="none"/>
            </a:ln>
          </p:spPr>
        </p:cxnSp>
        <p:cxnSp>
          <p:nvCxnSpPr>
            <p:cNvPr id="499" name="Google Shape;499;p52"/>
            <p:cNvCxnSpPr/>
            <p:nvPr/>
          </p:nvCxnSpPr>
          <p:spPr>
            <a:xfrm>
              <a:off x="5638800" y="1371600"/>
              <a:ext cx="2819400" cy="0"/>
            </a:xfrm>
            <a:prstGeom prst="straightConnector1">
              <a:avLst/>
            </a:prstGeom>
            <a:noFill/>
            <a:ln cap="flat" cmpd="sng" w="31750">
              <a:solidFill>
                <a:schemeClr val="dk1"/>
              </a:solidFill>
              <a:prstDash val="solid"/>
              <a:miter lim="800000"/>
              <a:headEnd len="sm" w="sm" type="none"/>
              <a:tailEnd len="sm" w="sm" type="none"/>
            </a:ln>
          </p:spPr>
        </p:cxnSp>
        <p:cxnSp>
          <p:nvCxnSpPr>
            <p:cNvPr id="500" name="Google Shape;500;p52"/>
            <p:cNvCxnSpPr/>
            <p:nvPr/>
          </p:nvCxnSpPr>
          <p:spPr>
            <a:xfrm flipH="1" rot="10800000">
              <a:off x="7988301" y="2064564"/>
              <a:ext cx="313268" cy="2884658"/>
            </a:xfrm>
            <a:prstGeom prst="straightConnector1">
              <a:avLst/>
            </a:prstGeom>
            <a:noFill/>
            <a:ln cap="flat" cmpd="sng" w="19050">
              <a:solidFill>
                <a:schemeClr val="accent1"/>
              </a:solidFill>
              <a:prstDash val="dash"/>
              <a:miter lim="800000"/>
              <a:headEnd len="sm" w="sm" type="none"/>
              <a:tailEnd len="med" w="med" type="stealth"/>
            </a:ln>
          </p:spPr>
        </p:cxnSp>
        <p:sp>
          <p:nvSpPr>
            <p:cNvPr id="501" name="Google Shape;501;p52"/>
            <p:cNvSpPr txBox="1"/>
            <p:nvPr/>
          </p:nvSpPr>
          <p:spPr>
            <a:xfrm>
              <a:off x="5638800" y="1066800"/>
              <a:ext cx="517655" cy="403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2.00</a:t>
              </a:r>
              <a:endParaRPr b="0" i="0" sz="1400" u="none" cap="none" strike="noStrike">
                <a:solidFill>
                  <a:srgbClr val="000000"/>
                </a:solidFill>
                <a:latin typeface="Arial"/>
                <a:ea typeface="Arial"/>
                <a:cs typeface="Arial"/>
                <a:sym typeface="Arial"/>
              </a:endParaRPr>
            </a:p>
          </p:txBody>
        </p:sp>
        <p:cxnSp>
          <p:nvCxnSpPr>
            <p:cNvPr id="502" name="Google Shape;502;p52"/>
            <p:cNvCxnSpPr/>
            <p:nvPr/>
          </p:nvCxnSpPr>
          <p:spPr>
            <a:xfrm flipH="1" rot="-5400000">
              <a:off x="6667500" y="3695700"/>
              <a:ext cx="1828800" cy="838200"/>
            </a:xfrm>
            <a:prstGeom prst="straightConnector1">
              <a:avLst/>
            </a:prstGeom>
            <a:noFill/>
            <a:ln cap="flat" cmpd="sng" w="22225">
              <a:solidFill>
                <a:schemeClr val="accent1"/>
              </a:solidFill>
              <a:prstDash val="dash"/>
              <a:miter lim="800000"/>
              <a:headEnd len="sm" w="sm" type="none"/>
              <a:tailEnd len="med" w="med" type="stealth"/>
            </a:ln>
          </p:spPr>
        </p:cxnSp>
        <p:cxnSp>
          <p:nvCxnSpPr>
            <p:cNvPr id="503" name="Google Shape;503;p52"/>
            <p:cNvCxnSpPr/>
            <p:nvPr/>
          </p:nvCxnSpPr>
          <p:spPr>
            <a:xfrm>
              <a:off x="5638800" y="1905000"/>
              <a:ext cx="2819400" cy="0"/>
            </a:xfrm>
            <a:prstGeom prst="straightConnector1">
              <a:avLst/>
            </a:prstGeom>
            <a:noFill/>
            <a:ln cap="flat" cmpd="sng" w="31750">
              <a:solidFill>
                <a:schemeClr val="dk1"/>
              </a:solidFill>
              <a:prstDash val="solid"/>
              <a:miter lim="800000"/>
              <a:headEnd len="sm" w="sm" type="none"/>
              <a:tailEnd len="sm" w="sm" type="none"/>
            </a:ln>
          </p:spPr>
        </p:cxnSp>
        <p:sp>
          <p:nvSpPr>
            <p:cNvPr id="504" name="Google Shape;504;p52"/>
            <p:cNvSpPr txBox="1"/>
            <p:nvPr/>
          </p:nvSpPr>
          <p:spPr>
            <a:xfrm>
              <a:off x="5638800" y="1524000"/>
              <a:ext cx="611564" cy="403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1.618</a:t>
              </a:r>
              <a:endParaRPr b="0" i="0" sz="1400" u="none" cap="none" strike="noStrike">
                <a:solidFill>
                  <a:srgbClr val="000000"/>
                </a:solidFill>
                <a:latin typeface="Arial"/>
                <a:ea typeface="Arial"/>
                <a:cs typeface="Arial"/>
                <a:sym typeface="Arial"/>
              </a:endParaRPr>
            </a:p>
          </p:txBody>
        </p:sp>
      </p:grpSp>
      <p:sp>
        <p:nvSpPr>
          <p:cNvPr id="505" name="Google Shape;505;p52"/>
          <p:cNvSpPr txBox="1"/>
          <p:nvPr/>
        </p:nvSpPr>
        <p:spPr>
          <a:xfrm>
            <a:off x="4746098" y="3810000"/>
            <a:ext cx="2535438" cy="8925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B050"/>
                </a:solidFill>
                <a:latin typeface="Calibri"/>
                <a:ea typeface="Calibri"/>
                <a:cs typeface="Calibri"/>
                <a:sym typeface="Calibri"/>
              </a:rPr>
              <a:t>Retracements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B050"/>
                </a:solidFill>
                <a:latin typeface="Calibri"/>
                <a:ea typeface="Calibri"/>
                <a:cs typeface="Calibri"/>
                <a:sym typeface="Calibri"/>
              </a:rPr>
              <a:t> -For entries</a:t>
            </a:r>
            <a:endParaRPr b="0" i="0" sz="1400" u="none" cap="none" strike="noStrike">
              <a:solidFill>
                <a:srgbClr val="000000"/>
              </a:solidFill>
              <a:latin typeface="Arial"/>
              <a:ea typeface="Arial"/>
              <a:cs typeface="Arial"/>
              <a:sym typeface="Arial"/>
            </a:endParaRPr>
          </a:p>
        </p:txBody>
      </p:sp>
      <p:sp>
        <p:nvSpPr>
          <p:cNvPr id="506" name="Google Shape;506;p52"/>
          <p:cNvSpPr txBox="1"/>
          <p:nvPr/>
        </p:nvSpPr>
        <p:spPr>
          <a:xfrm>
            <a:off x="4800600" y="1600200"/>
            <a:ext cx="4030847" cy="16927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F0000"/>
                </a:solidFill>
                <a:latin typeface="Calibri"/>
                <a:ea typeface="Calibri"/>
                <a:cs typeface="Calibri"/>
                <a:sym typeface="Calibri"/>
              </a:rPr>
              <a:t>External Retracements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F0000"/>
                </a:solidFill>
                <a:latin typeface="Calibri"/>
                <a:ea typeface="Calibri"/>
                <a:cs typeface="Calibri"/>
                <a:sym typeface="Calibri"/>
              </a:rPr>
              <a:t>Projections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0000"/>
                </a:solidFill>
                <a:latin typeface="Calibri"/>
                <a:ea typeface="Calibri"/>
                <a:cs typeface="Calibri"/>
                <a:sym typeface="Calibri"/>
              </a:rPr>
              <a:t>-For exits on trend trades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0000"/>
                </a:solidFill>
                <a:latin typeface="Calibri"/>
                <a:ea typeface="Calibri"/>
                <a:cs typeface="Calibri"/>
                <a:sym typeface="Calibri"/>
              </a:rPr>
              <a:t>-For entries on counter trend trades</a:t>
            </a:r>
            <a:endParaRPr b="0" i="0" sz="1400" u="none" cap="none" strike="noStrike">
              <a:solidFill>
                <a:srgbClr val="000000"/>
              </a:solidFill>
              <a:latin typeface="Arial"/>
              <a:ea typeface="Arial"/>
              <a:cs typeface="Arial"/>
              <a:sym typeface="Arial"/>
            </a:endParaRPr>
          </a:p>
        </p:txBody>
      </p:sp>
      <p:sp>
        <p:nvSpPr>
          <p:cNvPr id="507" name="Google Shape;507;p52"/>
          <p:cNvSpPr/>
          <p:nvPr/>
        </p:nvSpPr>
        <p:spPr>
          <a:xfrm>
            <a:off x="1600200" y="1600200"/>
            <a:ext cx="2895600" cy="762000"/>
          </a:xfrm>
          <a:prstGeom prst="rect">
            <a:avLst/>
          </a:prstGeom>
          <a:solidFill>
            <a:srgbClr val="FF0000">
              <a:alpha val="26274"/>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8" name="Google Shape;508;p52"/>
          <p:cNvSpPr/>
          <p:nvPr/>
        </p:nvSpPr>
        <p:spPr>
          <a:xfrm>
            <a:off x="1600200" y="3886200"/>
            <a:ext cx="2895600" cy="838200"/>
          </a:xfrm>
          <a:prstGeom prst="rect">
            <a:avLst/>
          </a:prstGeom>
          <a:solidFill>
            <a:srgbClr val="92D050">
              <a:alpha val="26274"/>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500"/>
                                        <p:tgtEl>
                                          <p:spTgt spid="508"/>
                                        </p:tgtEl>
                                        <p:attrNameLst>
                                          <p:attrName>ppt_w</p:attrName>
                                        </p:attrNameLst>
                                      </p:cBhvr>
                                      <p:tavLst>
                                        <p:tav fmla="" tm="0">
                                          <p:val>
                                            <p:strVal val="0"/>
                                          </p:val>
                                        </p:tav>
                                        <p:tav fmla="" tm="100000">
                                          <p:val>
                                            <p:strVal val="#ppt_w"/>
                                          </p:val>
                                        </p:tav>
                                      </p:tavLst>
                                    </p:anim>
                                    <p:anim calcmode="lin" valueType="num">
                                      <p:cBhvr additive="base">
                                        <p:cTn dur="500"/>
                                        <p:tgtEl>
                                          <p:spTgt spid="50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05"/>
                                        </p:tgtEl>
                                        <p:attrNameLst>
                                          <p:attrName>style.visibility</p:attrName>
                                        </p:attrNameLst>
                                      </p:cBhvr>
                                      <p:to>
                                        <p:strVal val="visible"/>
                                      </p:to>
                                    </p:set>
                                    <p:anim calcmode="lin" valueType="num">
                                      <p:cBhvr additive="base">
                                        <p:cTn dur="500"/>
                                        <p:tgtEl>
                                          <p:spTgt spid="505"/>
                                        </p:tgtEl>
                                        <p:attrNameLst>
                                          <p:attrName>ppt_w</p:attrName>
                                        </p:attrNameLst>
                                      </p:cBhvr>
                                      <p:tavLst>
                                        <p:tav fmla="" tm="0">
                                          <p:val>
                                            <p:strVal val="0"/>
                                          </p:val>
                                        </p:tav>
                                        <p:tav fmla="" tm="100000">
                                          <p:val>
                                            <p:strVal val="#ppt_w"/>
                                          </p:val>
                                        </p:tav>
                                      </p:tavLst>
                                    </p:anim>
                                    <p:anim calcmode="lin" valueType="num">
                                      <p:cBhvr additive="base">
                                        <p:cTn dur="500"/>
                                        <p:tgtEl>
                                          <p:spTgt spid="5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7"/>
                                        </p:tgtEl>
                                        <p:attrNameLst>
                                          <p:attrName>style.visibility</p:attrName>
                                        </p:attrNameLst>
                                      </p:cBhvr>
                                      <p:to>
                                        <p:strVal val="visible"/>
                                      </p:to>
                                    </p:set>
                                    <p:anim calcmode="lin" valueType="num">
                                      <p:cBhvr additive="base">
                                        <p:cTn dur="500"/>
                                        <p:tgtEl>
                                          <p:spTgt spid="507"/>
                                        </p:tgtEl>
                                        <p:attrNameLst>
                                          <p:attrName>ppt_w</p:attrName>
                                        </p:attrNameLst>
                                      </p:cBhvr>
                                      <p:tavLst>
                                        <p:tav fmla="" tm="0">
                                          <p:val>
                                            <p:strVal val="0"/>
                                          </p:val>
                                        </p:tav>
                                        <p:tav fmla="" tm="100000">
                                          <p:val>
                                            <p:strVal val="#ppt_w"/>
                                          </p:val>
                                        </p:tav>
                                      </p:tavLst>
                                    </p:anim>
                                    <p:anim calcmode="lin" valueType="num">
                                      <p:cBhvr additive="base">
                                        <p:cTn dur="500"/>
                                        <p:tgtEl>
                                          <p:spTgt spid="50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06"/>
                                        </p:tgtEl>
                                        <p:attrNameLst>
                                          <p:attrName>style.visibility</p:attrName>
                                        </p:attrNameLst>
                                      </p:cBhvr>
                                      <p:to>
                                        <p:strVal val="visible"/>
                                      </p:to>
                                    </p:set>
                                    <p:anim calcmode="lin" valueType="num">
                                      <p:cBhvr additive="base">
                                        <p:cTn dur="500"/>
                                        <p:tgtEl>
                                          <p:spTgt spid="506"/>
                                        </p:tgtEl>
                                        <p:attrNameLst>
                                          <p:attrName>ppt_w</p:attrName>
                                        </p:attrNameLst>
                                      </p:cBhvr>
                                      <p:tavLst>
                                        <p:tav fmla="" tm="0">
                                          <p:val>
                                            <p:strVal val="0"/>
                                          </p:val>
                                        </p:tav>
                                        <p:tav fmla="" tm="100000">
                                          <p:val>
                                            <p:strVal val="#ppt_w"/>
                                          </p:val>
                                        </p:tav>
                                      </p:tavLst>
                                    </p:anim>
                                    <p:anim calcmode="lin" valueType="num">
                                      <p:cBhvr additive="base">
                                        <p:cTn dur="500"/>
                                        <p:tgtEl>
                                          <p:spTgt spid="50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5"/>
          <p:cNvPicPr preferRelativeResize="0"/>
          <p:nvPr>
            <p:ph idx="1" type="body"/>
          </p:nvPr>
        </p:nvPicPr>
        <p:blipFill rotWithShape="1">
          <a:blip r:embed="rId3">
            <a:alphaModFix/>
          </a:blip>
          <a:srcRect b="0" l="0" r="0" t="0"/>
          <a:stretch/>
        </p:blipFill>
        <p:spPr>
          <a:xfrm>
            <a:off x="1355569" y="1075459"/>
            <a:ext cx="6219404" cy="4795523"/>
          </a:xfrm>
          <a:prstGeom prst="rect">
            <a:avLst/>
          </a:prstGeom>
          <a:noFill/>
          <a:ln>
            <a:noFill/>
          </a:ln>
          <a:effectLst>
            <a:outerShdw blurRad="292100" rotWithShape="0" algn="tl" dir="2700000" dist="139700">
              <a:srgbClr val="333333">
                <a:alpha val="64313"/>
              </a:srgbClr>
            </a:outerShdw>
          </a:effectLst>
        </p:spPr>
      </p:pic>
      <p:sp>
        <p:nvSpPr>
          <p:cNvPr id="129" name="Google Shape;129;p5"/>
          <p:cNvSpPr txBox="1"/>
          <p:nvPr/>
        </p:nvSpPr>
        <p:spPr>
          <a:xfrm>
            <a:off x="3677055" y="3170002"/>
            <a:ext cx="2918298"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Still don’t believe you can’t trade without indicators? Let’s take a look!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3"/>
          <p:cNvSpPr txBox="1"/>
          <p:nvPr>
            <p:ph type="title"/>
          </p:nvPr>
        </p:nvSpPr>
        <p:spPr>
          <a:xfrm>
            <a:off x="603173" y="228600"/>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Font typeface="Calibri"/>
              <a:buNone/>
            </a:pPr>
            <a:r>
              <a:rPr lang="en-US"/>
              <a:t>Fibonacci Tool #2 	</a:t>
            </a:r>
            <a:endParaRPr/>
          </a:p>
        </p:txBody>
      </p:sp>
      <p:sp>
        <p:nvSpPr>
          <p:cNvPr id="514" name="Google Shape;514;p53"/>
          <p:cNvSpPr txBox="1"/>
          <p:nvPr>
            <p:ph idx="1" type="body"/>
          </p:nvPr>
        </p:nvSpPr>
        <p:spPr>
          <a:xfrm>
            <a:off x="2971800" y="2895600"/>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4000"/>
              <a:buNone/>
            </a:pPr>
            <a:r>
              <a:rPr lang="en-US" sz="4000"/>
              <a:t>Extensions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Fib Extensions</a:t>
            </a:r>
            <a:endParaRPr/>
          </a:p>
        </p:txBody>
      </p:sp>
      <p:sp>
        <p:nvSpPr>
          <p:cNvPr id="520" name="Google Shape;520;p54"/>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fontScale="85000" lnSpcReduction="10000"/>
          </a:bodyPr>
          <a:lstStyle/>
          <a:p>
            <a:pPr indent="-171450" lvl="0" marL="171450" rtl="0" algn="l">
              <a:lnSpc>
                <a:spcPct val="90000"/>
              </a:lnSpc>
              <a:spcBef>
                <a:spcPts val="0"/>
              </a:spcBef>
              <a:spcAft>
                <a:spcPts val="0"/>
              </a:spcAft>
              <a:buClr>
                <a:schemeClr val="dk1"/>
              </a:buClr>
              <a:buSzPct val="100000"/>
              <a:buChar char="•"/>
            </a:pPr>
            <a:r>
              <a:rPr lang="en-US"/>
              <a:t>Fib extensions study an on-going </a:t>
            </a:r>
            <a:r>
              <a:rPr b="1" lang="en-US"/>
              <a:t>corrective wave </a:t>
            </a:r>
            <a:r>
              <a:rPr lang="en-US"/>
              <a:t>and provide targets for on-going </a:t>
            </a:r>
            <a:r>
              <a:rPr b="1" lang="en-US"/>
              <a:t>trend wave </a:t>
            </a:r>
            <a:endParaRPr/>
          </a:p>
          <a:p>
            <a:pPr indent="-171450" lvl="0" marL="171450" rtl="0" algn="l">
              <a:lnSpc>
                <a:spcPct val="90000"/>
              </a:lnSpc>
              <a:spcBef>
                <a:spcPts val="750"/>
              </a:spcBef>
              <a:spcAft>
                <a:spcPts val="0"/>
              </a:spcAft>
              <a:buClr>
                <a:schemeClr val="dk1"/>
              </a:buClr>
              <a:buSzPct val="100000"/>
              <a:buChar char="•"/>
            </a:pPr>
            <a:r>
              <a:rPr lang="en-US"/>
              <a:t>Calculation</a:t>
            </a:r>
            <a:endParaRPr/>
          </a:p>
          <a:p>
            <a:pPr indent="-171449" lvl="1" marL="514350" rtl="0" algn="l">
              <a:lnSpc>
                <a:spcPct val="90000"/>
              </a:lnSpc>
              <a:spcBef>
                <a:spcPts val="375"/>
              </a:spcBef>
              <a:spcAft>
                <a:spcPts val="0"/>
              </a:spcAft>
              <a:buClr>
                <a:schemeClr val="dk1"/>
              </a:buClr>
              <a:buSzPct val="100000"/>
              <a:buChar char="•"/>
            </a:pPr>
            <a:r>
              <a:rPr lang="en-US"/>
              <a:t>Uptrend - Find a blue dot high to the next swing low. Using retracement tool click swing high first, then swing low to calculate upside extension targets</a:t>
            </a:r>
            <a:endParaRPr/>
          </a:p>
          <a:p>
            <a:pPr indent="-171449" lvl="1" marL="514350" rtl="0" algn="l">
              <a:lnSpc>
                <a:spcPct val="90000"/>
              </a:lnSpc>
              <a:spcBef>
                <a:spcPts val="375"/>
              </a:spcBef>
              <a:spcAft>
                <a:spcPts val="0"/>
              </a:spcAft>
              <a:buClr>
                <a:schemeClr val="dk1"/>
              </a:buClr>
              <a:buSzPct val="100000"/>
              <a:buChar char="•"/>
            </a:pPr>
            <a:r>
              <a:rPr lang="en-US"/>
              <a:t>Downtrend – - Find a blue dot low to the next swing high. Using retracement tool click swing low first, then swing high to calculate downside extension targets</a:t>
            </a:r>
            <a:endParaRPr/>
          </a:p>
          <a:p>
            <a:pPr indent="-171450" lvl="0" marL="171450" rtl="0" algn="l">
              <a:lnSpc>
                <a:spcPct val="90000"/>
              </a:lnSpc>
              <a:spcBef>
                <a:spcPts val="750"/>
              </a:spcBef>
              <a:spcAft>
                <a:spcPts val="0"/>
              </a:spcAft>
              <a:buClr>
                <a:schemeClr val="dk1"/>
              </a:buClr>
              <a:buSzPct val="100000"/>
              <a:buChar char="•"/>
            </a:pPr>
            <a:r>
              <a:rPr lang="en-US"/>
              <a:t>Extensions </a:t>
            </a:r>
            <a:endParaRPr/>
          </a:p>
          <a:p>
            <a:pPr indent="-171449" lvl="1" marL="514350" rtl="0" algn="l">
              <a:lnSpc>
                <a:spcPct val="90000"/>
              </a:lnSpc>
              <a:spcBef>
                <a:spcPts val="375"/>
              </a:spcBef>
              <a:spcAft>
                <a:spcPts val="0"/>
              </a:spcAft>
              <a:buClr>
                <a:schemeClr val="dk1"/>
              </a:buClr>
              <a:buSzPct val="100000"/>
              <a:buChar char="•"/>
            </a:pPr>
            <a:r>
              <a:rPr lang="en-US"/>
              <a:t>127.2%</a:t>
            </a:r>
            <a:endParaRPr/>
          </a:p>
          <a:p>
            <a:pPr indent="-171449" lvl="1" marL="514350" rtl="0" algn="l">
              <a:lnSpc>
                <a:spcPct val="90000"/>
              </a:lnSpc>
              <a:spcBef>
                <a:spcPts val="375"/>
              </a:spcBef>
              <a:spcAft>
                <a:spcPts val="0"/>
              </a:spcAft>
              <a:buClr>
                <a:schemeClr val="dk1"/>
              </a:buClr>
              <a:buSzPct val="100000"/>
              <a:buChar char="•"/>
            </a:pPr>
            <a:r>
              <a:rPr lang="en-US"/>
              <a:t>161.8%</a:t>
            </a:r>
            <a:endParaRPr/>
          </a:p>
          <a:p>
            <a:pPr indent="-171449" lvl="1" marL="514350" rtl="0" algn="l">
              <a:lnSpc>
                <a:spcPct val="90000"/>
              </a:lnSpc>
              <a:spcBef>
                <a:spcPts val="375"/>
              </a:spcBef>
              <a:spcAft>
                <a:spcPts val="0"/>
              </a:spcAft>
              <a:buClr>
                <a:schemeClr val="dk1"/>
              </a:buClr>
              <a:buSzPct val="100000"/>
              <a:buChar char="•"/>
            </a:pPr>
            <a:r>
              <a:rPr lang="en-US"/>
              <a:t>200%</a:t>
            </a:r>
            <a:endParaRPr/>
          </a:p>
          <a:p>
            <a:pPr indent="-171449" lvl="1" marL="514350" rtl="0" algn="l">
              <a:lnSpc>
                <a:spcPct val="90000"/>
              </a:lnSpc>
              <a:spcBef>
                <a:spcPts val="375"/>
              </a:spcBef>
              <a:spcAft>
                <a:spcPts val="0"/>
              </a:spcAft>
              <a:buClr>
                <a:schemeClr val="dk1"/>
              </a:buClr>
              <a:buSzPct val="100000"/>
              <a:buChar char="•"/>
            </a:pPr>
            <a:r>
              <a:rPr lang="en-US"/>
              <a:t>261.8%</a:t>
            </a:r>
            <a:endParaRPr/>
          </a:p>
          <a:p>
            <a:pPr indent="-171449" lvl="1" marL="514350" rtl="0" algn="l">
              <a:lnSpc>
                <a:spcPct val="90000"/>
              </a:lnSpc>
              <a:spcBef>
                <a:spcPts val="375"/>
              </a:spcBef>
              <a:spcAft>
                <a:spcPts val="0"/>
              </a:spcAft>
              <a:buClr>
                <a:schemeClr val="dk1"/>
              </a:buClr>
              <a:buSzPct val="100000"/>
              <a:buChar char="•"/>
            </a:pPr>
            <a:r>
              <a:rPr lang="en-US"/>
              <a:t>423.6</a:t>
            </a:r>
            <a:endParaRPr/>
          </a:p>
          <a:p>
            <a:pPr indent="0" lvl="1" marL="342900" rtl="0" algn="l">
              <a:lnSpc>
                <a:spcPct val="90000"/>
              </a:lnSpc>
              <a:spcBef>
                <a:spcPts val="375"/>
              </a:spcBef>
              <a:spcAft>
                <a:spcPts val="0"/>
              </a:spcAft>
              <a:buClr>
                <a:schemeClr val="dk1"/>
              </a:buClr>
              <a:buSzPct val="100000"/>
              <a:buNone/>
            </a:pPr>
            <a:r>
              <a:t/>
            </a:r>
            <a:endParaRPr/>
          </a:p>
        </p:txBody>
      </p:sp>
      <p:pic>
        <p:nvPicPr>
          <p:cNvPr id="521" name="Google Shape;521;p54"/>
          <p:cNvPicPr preferRelativeResize="0"/>
          <p:nvPr>
            <p:ph idx="2" type="body"/>
          </p:nvPr>
        </p:nvPicPr>
        <p:blipFill rotWithShape="1">
          <a:blip r:embed="rId3">
            <a:alphaModFix/>
          </a:blip>
          <a:srcRect b="0" l="0" r="0" t="0"/>
          <a:stretch/>
        </p:blipFill>
        <p:spPr>
          <a:xfrm>
            <a:off x="4413544" y="1371601"/>
            <a:ext cx="4578056" cy="3969782"/>
          </a:xfrm>
          <a:prstGeom prst="rect">
            <a:avLst/>
          </a:prstGeom>
          <a:noFill/>
          <a:ln>
            <a:noFill/>
          </a:ln>
          <a:effectLst>
            <a:outerShdw blurRad="50800" rotWithShape="0" algn="tl" dir="2700000" dist="38100">
              <a:srgbClr val="000000">
                <a:alpha val="40000"/>
              </a:srgbClr>
            </a:outerShdw>
          </a:effectLst>
        </p:spPr>
      </p:pic>
      <p:pic>
        <p:nvPicPr>
          <p:cNvPr id="522" name="Google Shape;522;p54"/>
          <p:cNvPicPr preferRelativeResize="0"/>
          <p:nvPr/>
        </p:nvPicPr>
        <p:blipFill rotWithShape="1">
          <a:blip r:embed="rId4">
            <a:alphaModFix/>
          </a:blip>
          <a:srcRect b="0" l="9629" r="5955" t="77334"/>
          <a:stretch/>
        </p:blipFill>
        <p:spPr>
          <a:xfrm>
            <a:off x="4413544" y="4935843"/>
            <a:ext cx="4578056" cy="1241119"/>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Applying Fib To Corrective Waves - Extensions</a:t>
            </a:r>
            <a:endParaRPr/>
          </a:p>
        </p:txBody>
      </p:sp>
      <p:pic>
        <p:nvPicPr>
          <p:cNvPr id="528" name="Google Shape;528;p55"/>
          <p:cNvPicPr preferRelativeResize="0"/>
          <p:nvPr>
            <p:ph idx="1" type="body"/>
          </p:nvPr>
        </p:nvPicPr>
        <p:blipFill rotWithShape="1">
          <a:blip r:embed="rId3">
            <a:alphaModFix/>
          </a:blip>
          <a:srcRect b="0" l="0" r="0" t="0"/>
          <a:stretch/>
        </p:blipFill>
        <p:spPr>
          <a:xfrm>
            <a:off x="1770611" y="1825625"/>
            <a:ext cx="5602777" cy="435133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Applying Fib To Corrective Waves - Extensions</a:t>
            </a:r>
            <a:endParaRPr/>
          </a:p>
        </p:txBody>
      </p:sp>
      <p:pic>
        <p:nvPicPr>
          <p:cNvPr id="534" name="Google Shape;534;p56"/>
          <p:cNvPicPr preferRelativeResize="0"/>
          <p:nvPr>
            <p:ph idx="1" type="body"/>
          </p:nvPr>
        </p:nvPicPr>
        <p:blipFill rotWithShape="1">
          <a:blip r:embed="rId3">
            <a:alphaModFix/>
          </a:blip>
          <a:srcRect b="0" l="0" r="0" t="0"/>
          <a:stretch/>
        </p:blipFill>
        <p:spPr>
          <a:xfrm>
            <a:off x="1770611" y="1825625"/>
            <a:ext cx="5602777" cy="435133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Applying Fib To Corrective Waves - Extensions</a:t>
            </a:r>
            <a:endParaRPr/>
          </a:p>
        </p:txBody>
      </p:sp>
      <p:pic>
        <p:nvPicPr>
          <p:cNvPr id="540" name="Google Shape;540;p57"/>
          <p:cNvPicPr preferRelativeResize="0"/>
          <p:nvPr>
            <p:ph idx="1" type="body"/>
          </p:nvPr>
        </p:nvPicPr>
        <p:blipFill rotWithShape="1">
          <a:blip r:embed="rId3">
            <a:alphaModFix/>
          </a:blip>
          <a:srcRect b="0" l="0" r="0" t="0"/>
          <a:stretch/>
        </p:blipFill>
        <p:spPr>
          <a:xfrm>
            <a:off x="1770611" y="1825625"/>
            <a:ext cx="5602777" cy="435133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Applying Fib To Corrective Waves - Extensions</a:t>
            </a:r>
            <a:endParaRPr/>
          </a:p>
        </p:txBody>
      </p:sp>
      <p:pic>
        <p:nvPicPr>
          <p:cNvPr id="546" name="Google Shape;546;p58"/>
          <p:cNvPicPr preferRelativeResize="0"/>
          <p:nvPr>
            <p:ph idx="1" type="body"/>
          </p:nvPr>
        </p:nvPicPr>
        <p:blipFill rotWithShape="1">
          <a:blip r:embed="rId3">
            <a:alphaModFix/>
          </a:blip>
          <a:srcRect b="0" l="0" r="0" t="0"/>
          <a:stretch/>
        </p:blipFill>
        <p:spPr>
          <a:xfrm>
            <a:off x="1798169" y="1825625"/>
            <a:ext cx="5547662" cy="435133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9"/>
          <p:cNvSpPr txBox="1"/>
          <p:nvPr>
            <p:ph type="title"/>
          </p:nvPr>
        </p:nvSpPr>
        <p:spPr>
          <a:xfrm>
            <a:off x="603173" y="228600"/>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Font typeface="Calibri"/>
              <a:buNone/>
            </a:pPr>
            <a:r>
              <a:rPr lang="en-US"/>
              <a:t>Fibonacci Tool #3 	</a:t>
            </a:r>
            <a:endParaRPr/>
          </a:p>
        </p:txBody>
      </p:sp>
      <p:sp>
        <p:nvSpPr>
          <p:cNvPr id="552" name="Google Shape;552;p59"/>
          <p:cNvSpPr txBox="1"/>
          <p:nvPr>
            <p:ph idx="1" type="body"/>
          </p:nvPr>
        </p:nvSpPr>
        <p:spPr>
          <a:xfrm>
            <a:off x="2971800" y="2895600"/>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4000"/>
              <a:buNone/>
            </a:pPr>
            <a:r>
              <a:rPr lang="en-US" sz="4000"/>
              <a:t>Projections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60"/>
          <p:cNvPicPr preferRelativeResize="0"/>
          <p:nvPr/>
        </p:nvPicPr>
        <p:blipFill rotWithShape="1">
          <a:blip r:embed="rId3">
            <a:alphaModFix/>
          </a:blip>
          <a:srcRect b="0" l="9629" r="5955" t="77334"/>
          <a:stretch/>
        </p:blipFill>
        <p:spPr>
          <a:xfrm>
            <a:off x="5029200" y="2666274"/>
            <a:ext cx="3295419" cy="604840"/>
          </a:xfrm>
          <a:prstGeom prst="rect">
            <a:avLst/>
          </a:prstGeom>
          <a:noFill/>
          <a:ln>
            <a:noFill/>
          </a:ln>
          <a:effectLst>
            <a:outerShdw blurRad="292100" rotWithShape="0" algn="tl" dir="2700000" dist="139700">
              <a:srgbClr val="333333">
                <a:alpha val="64313"/>
              </a:srgbClr>
            </a:outerShdw>
          </a:effectLst>
        </p:spPr>
      </p:pic>
      <p:sp>
        <p:nvSpPr>
          <p:cNvPr id="559" name="Google Shape;559;p6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Fib Projections</a:t>
            </a:r>
            <a:endParaRPr/>
          </a:p>
        </p:txBody>
      </p:sp>
      <p:sp>
        <p:nvSpPr>
          <p:cNvPr id="560" name="Google Shape;560;p60"/>
          <p:cNvSpPr txBox="1"/>
          <p:nvPr>
            <p:ph idx="1" type="body"/>
          </p:nvPr>
        </p:nvSpPr>
        <p:spPr>
          <a:xfrm>
            <a:off x="628650" y="1371600"/>
            <a:ext cx="3886200" cy="4805363"/>
          </a:xfrm>
          <a:prstGeom prst="rect">
            <a:avLst/>
          </a:prstGeom>
          <a:noFill/>
          <a:ln>
            <a:noFill/>
          </a:ln>
        </p:spPr>
        <p:txBody>
          <a:bodyPr anchorCtr="0" anchor="t" bIns="45700" lIns="91425" spcFirstLastPara="1" rIns="91425" wrap="square" tIns="45700">
            <a:normAutofit fontScale="92500" lnSpcReduction="10000"/>
          </a:bodyPr>
          <a:lstStyle/>
          <a:p>
            <a:pPr indent="-171481" lvl="0" marL="171450" rtl="0" algn="l">
              <a:lnSpc>
                <a:spcPct val="90000"/>
              </a:lnSpc>
              <a:spcBef>
                <a:spcPts val="0"/>
              </a:spcBef>
              <a:spcAft>
                <a:spcPts val="0"/>
              </a:spcAft>
              <a:buClr>
                <a:schemeClr val="dk1"/>
              </a:buClr>
              <a:buSzPct val="100000"/>
              <a:buChar char="•"/>
            </a:pPr>
            <a:r>
              <a:rPr lang="en-US" sz="1500"/>
              <a:t>Fib projection study a prior corrective wave and project the zone that a future </a:t>
            </a:r>
            <a:r>
              <a:rPr b="1" lang="en-US" sz="1500"/>
              <a:t>corrective wave </a:t>
            </a:r>
            <a:r>
              <a:rPr lang="en-US" sz="1500"/>
              <a:t>could occupy.</a:t>
            </a:r>
            <a:endParaRPr/>
          </a:p>
          <a:p>
            <a:pPr indent="-171481" lvl="0" marL="171450" rtl="0" algn="l">
              <a:lnSpc>
                <a:spcPct val="90000"/>
              </a:lnSpc>
              <a:spcBef>
                <a:spcPts val="750"/>
              </a:spcBef>
              <a:spcAft>
                <a:spcPts val="0"/>
              </a:spcAft>
              <a:buClr>
                <a:schemeClr val="dk1"/>
              </a:buClr>
              <a:buSzPct val="100000"/>
              <a:buChar char="•"/>
            </a:pPr>
            <a:r>
              <a:rPr lang="en-US" sz="1500"/>
              <a:t>Calculations for corrections</a:t>
            </a:r>
            <a:endParaRPr/>
          </a:p>
          <a:p>
            <a:pPr indent="-171512" lvl="1" marL="514350" rtl="0" algn="l">
              <a:lnSpc>
                <a:spcPct val="90000"/>
              </a:lnSpc>
              <a:spcBef>
                <a:spcPts val="375"/>
              </a:spcBef>
              <a:spcAft>
                <a:spcPts val="0"/>
              </a:spcAft>
              <a:buClr>
                <a:schemeClr val="dk1"/>
              </a:buClr>
              <a:buSzPct val="100000"/>
              <a:buChar char="•"/>
            </a:pPr>
            <a:r>
              <a:rPr lang="en-US" sz="1300"/>
              <a:t>Uptrend (opposite for downtrends)</a:t>
            </a:r>
            <a:endParaRPr/>
          </a:p>
          <a:p>
            <a:pPr indent="-342962" lvl="2" marL="1028700" rtl="0" algn="l">
              <a:lnSpc>
                <a:spcPct val="90000"/>
              </a:lnSpc>
              <a:spcBef>
                <a:spcPts val="375"/>
              </a:spcBef>
              <a:spcAft>
                <a:spcPts val="0"/>
              </a:spcAft>
              <a:buClr>
                <a:schemeClr val="dk1"/>
              </a:buClr>
              <a:buSzPct val="100000"/>
              <a:buFont typeface="Calibri"/>
              <a:buAutoNum type="arabicPeriod"/>
            </a:pPr>
            <a:r>
              <a:rPr lang="en-US" sz="1100"/>
              <a:t>Find a blue dot high to the next swing low. </a:t>
            </a:r>
            <a:endParaRPr/>
          </a:p>
          <a:p>
            <a:pPr indent="-342962" lvl="2" marL="1028700" rtl="0" algn="l">
              <a:lnSpc>
                <a:spcPct val="90000"/>
              </a:lnSpc>
              <a:spcBef>
                <a:spcPts val="375"/>
              </a:spcBef>
              <a:spcAft>
                <a:spcPts val="0"/>
              </a:spcAft>
              <a:buClr>
                <a:schemeClr val="dk1"/>
              </a:buClr>
              <a:buSzPct val="100000"/>
              <a:buFont typeface="Calibri"/>
              <a:buAutoNum type="arabicPeriod"/>
            </a:pPr>
            <a:r>
              <a:rPr lang="en-US" sz="1100"/>
              <a:t>Using projection tool click swing high first, swing low next, </a:t>
            </a:r>
            <a:endParaRPr/>
          </a:p>
          <a:p>
            <a:pPr indent="-342962" lvl="2" marL="1028700" rtl="0" algn="l">
              <a:lnSpc>
                <a:spcPct val="90000"/>
              </a:lnSpc>
              <a:spcBef>
                <a:spcPts val="375"/>
              </a:spcBef>
              <a:spcAft>
                <a:spcPts val="0"/>
              </a:spcAft>
              <a:buClr>
                <a:schemeClr val="dk1"/>
              </a:buClr>
              <a:buSzPct val="100000"/>
              <a:buFont typeface="Calibri"/>
              <a:buAutoNum type="arabicPeriod"/>
            </a:pPr>
            <a:r>
              <a:rPr lang="en-US" sz="1100"/>
              <a:t>Click a 3</a:t>
            </a:r>
            <a:r>
              <a:rPr baseline="30000" lang="en-US" sz="1100"/>
              <a:t>rd</a:t>
            </a:r>
            <a:r>
              <a:rPr lang="en-US" sz="1100"/>
              <a:t> time from the current swing wave high. </a:t>
            </a:r>
            <a:endParaRPr/>
          </a:p>
          <a:p>
            <a:pPr indent="-171481" lvl="0" marL="171450" rtl="0" algn="l">
              <a:lnSpc>
                <a:spcPct val="90000"/>
              </a:lnSpc>
              <a:spcBef>
                <a:spcPts val="750"/>
              </a:spcBef>
              <a:spcAft>
                <a:spcPts val="0"/>
              </a:spcAft>
              <a:buClr>
                <a:schemeClr val="dk1"/>
              </a:buClr>
              <a:buSzPct val="100000"/>
              <a:buChar char="•"/>
            </a:pPr>
            <a:r>
              <a:rPr lang="en-US" sz="1500"/>
              <a:t>Calculations for trends</a:t>
            </a:r>
            <a:endParaRPr/>
          </a:p>
          <a:p>
            <a:pPr indent="-171512" lvl="1" marL="514350" rtl="0" algn="l">
              <a:lnSpc>
                <a:spcPct val="90000"/>
              </a:lnSpc>
              <a:spcBef>
                <a:spcPts val="375"/>
              </a:spcBef>
              <a:spcAft>
                <a:spcPts val="0"/>
              </a:spcAft>
              <a:buClr>
                <a:schemeClr val="dk1"/>
              </a:buClr>
              <a:buSzPct val="100000"/>
              <a:buChar char="•"/>
            </a:pPr>
            <a:r>
              <a:rPr lang="en-US" sz="1300"/>
              <a:t>Uptrend (opposite for downtrends)</a:t>
            </a:r>
            <a:endParaRPr/>
          </a:p>
          <a:p>
            <a:pPr indent="-342962" lvl="2" marL="1028700" rtl="0" algn="l">
              <a:lnSpc>
                <a:spcPct val="90000"/>
              </a:lnSpc>
              <a:spcBef>
                <a:spcPts val="375"/>
              </a:spcBef>
              <a:spcAft>
                <a:spcPts val="0"/>
              </a:spcAft>
              <a:buClr>
                <a:schemeClr val="dk1"/>
              </a:buClr>
              <a:buSzPct val="100000"/>
              <a:buFont typeface="Calibri"/>
              <a:buAutoNum type="arabicPeriod"/>
            </a:pPr>
            <a:r>
              <a:rPr lang="en-US" sz="1100"/>
              <a:t>Find a blue dot low to a blue dot high. </a:t>
            </a:r>
            <a:endParaRPr/>
          </a:p>
          <a:p>
            <a:pPr indent="-342962" lvl="2" marL="1028700" rtl="0" algn="l">
              <a:lnSpc>
                <a:spcPct val="90000"/>
              </a:lnSpc>
              <a:spcBef>
                <a:spcPts val="375"/>
              </a:spcBef>
              <a:spcAft>
                <a:spcPts val="0"/>
              </a:spcAft>
              <a:buClr>
                <a:schemeClr val="dk1"/>
              </a:buClr>
              <a:buSzPct val="100000"/>
              <a:buFont typeface="Calibri"/>
              <a:buAutoNum type="arabicPeriod"/>
            </a:pPr>
            <a:r>
              <a:rPr lang="en-US" sz="1100"/>
              <a:t>Using projection tool click the blue dot low first, then click the blue dot high next.</a:t>
            </a:r>
            <a:endParaRPr/>
          </a:p>
          <a:p>
            <a:pPr indent="-342962" lvl="2" marL="1028700" rtl="0" algn="l">
              <a:lnSpc>
                <a:spcPct val="90000"/>
              </a:lnSpc>
              <a:spcBef>
                <a:spcPts val="375"/>
              </a:spcBef>
              <a:spcAft>
                <a:spcPts val="0"/>
              </a:spcAft>
              <a:buClr>
                <a:schemeClr val="dk1"/>
              </a:buClr>
              <a:buSzPct val="100000"/>
              <a:buFont typeface="Calibri"/>
              <a:buAutoNum type="arabicPeriod"/>
            </a:pPr>
            <a:r>
              <a:rPr lang="en-US" sz="1100"/>
              <a:t>Click a 3</a:t>
            </a:r>
            <a:r>
              <a:rPr baseline="30000" lang="en-US" sz="1100"/>
              <a:t>rd</a:t>
            </a:r>
            <a:r>
              <a:rPr lang="en-US" sz="1100"/>
              <a:t> time from the beginning of the on-going trend to project upside targets</a:t>
            </a:r>
            <a:endParaRPr/>
          </a:p>
          <a:p>
            <a:pPr indent="-278319" lvl="2" marL="1028700" rtl="0" algn="l">
              <a:lnSpc>
                <a:spcPct val="90000"/>
              </a:lnSpc>
              <a:spcBef>
                <a:spcPts val="375"/>
              </a:spcBef>
              <a:spcAft>
                <a:spcPts val="0"/>
              </a:spcAft>
              <a:buClr>
                <a:schemeClr val="dk1"/>
              </a:buClr>
              <a:buSzPct val="100000"/>
              <a:buFont typeface="Calibri"/>
              <a:buNone/>
            </a:pPr>
            <a:r>
              <a:t/>
            </a:r>
            <a:endParaRPr sz="1100"/>
          </a:p>
          <a:p>
            <a:pPr indent="-171481" lvl="0" marL="171450" rtl="0" algn="l">
              <a:lnSpc>
                <a:spcPct val="90000"/>
              </a:lnSpc>
              <a:spcBef>
                <a:spcPts val="750"/>
              </a:spcBef>
              <a:spcAft>
                <a:spcPts val="0"/>
              </a:spcAft>
              <a:buClr>
                <a:schemeClr val="dk1"/>
              </a:buClr>
              <a:buSzPct val="100000"/>
              <a:buChar char="•"/>
            </a:pPr>
            <a:r>
              <a:rPr lang="en-US" sz="1500"/>
              <a:t>Primary projections</a:t>
            </a:r>
            <a:endParaRPr/>
          </a:p>
          <a:p>
            <a:pPr indent="-171512" lvl="1" marL="514350" rtl="0" algn="l">
              <a:lnSpc>
                <a:spcPct val="90000"/>
              </a:lnSpc>
              <a:spcBef>
                <a:spcPts val="375"/>
              </a:spcBef>
              <a:spcAft>
                <a:spcPts val="0"/>
              </a:spcAft>
              <a:buClr>
                <a:schemeClr val="dk1"/>
              </a:buClr>
              <a:buSzPct val="100000"/>
              <a:buChar char="•"/>
            </a:pPr>
            <a:r>
              <a:rPr lang="en-US" sz="1300"/>
              <a:t>38%</a:t>
            </a:r>
            <a:endParaRPr/>
          </a:p>
          <a:p>
            <a:pPr indent="-171512" lvl="1" marL="514350" rtl="0" algn="l">
              <a:lnSpc>
                <a:spcPct val="90000"/>
              </a:lnSpc>
              <a:spcBef>
                <a:spcPts val="375"/>
              </a:spcBef>
              <a:spcAft>
                <a:spcPts val="0"/>
              </a:spcAft>
              <a:buClr>
                <a:schemeClr val="dk1"/>
              </a:buClr>
              <a:buSzPct val="100000"/>
              <a:buChar char="•"/>
            </a:pPr>
            <a:r>
              <a:rPr lang="en-US" sz="1300"/>
              <a:t>61.8%</a:t>
            </a:r>
            <a:endParaRPr/>
          </a:p>
          <a:p>
            <a:pPr indent="-171512" lvl="1" marL="514350" rtl="0" algn="l">
              <a:lnSpc>
                <a:spcPct val="90000"/>
              </a:lnSpc>
              <a:spcBef>
                <a:spcPts val="375"/>
              </a:spcBef>
              <a:spcAft>
                <a:spcPts val="0"/>
              </a:spcAft>
              <a:buClr>
                <a:schemeClr val="dk1"/>
              </a:buClr>
              <a:buSzPct val="100000"/>
              <a:buChar char="•"/>
            </a:pPr>
            <a:r>
              <a:rPr lang="en-US" sz="1300"/>
              <a:t>100%</a:t>
            </a:r>
            <a:endParaRPr/>
          </a:p>
          <a:p>
            <a:pPr indent="-171512" lvl="1" marL="514350" rtl="0" algn="l">
              <a:lnSpc>
                <a:spcPct val="90000"/>
              </a:lnSpc>
              <a:spcBef>
                <a:spcPts val="375"/>
              </a:spcBef>
              <a:spcAft>
                <a:spcPts val="0"/>
              </a:spcAft>
              <a:buClr>
                <a:schemeClr val="dk1"/>
              </a:buClr>
              <a:buSzPct val="100000"/>
              <a:buChar char="•"/>
            </a:pPr>
            <a:r>
              <a:rPr lang="en-US" sz="1300"/>
              <a:t>127.2%</a:t>
            </a:r>
            <a:endParaRPr/>
          </a:p>
          <a:p>
            <a:pPr indent="-171512" lvl="1" marL="514350" rtl="0" algn="l">
              <a:lnSpc>
                <a:spcPct val="90000"/>
              </a:lnSpc>
              <a:spcBef>
                <a:spcPts val="375"/>
              </a:spcBef>
              <a:spcAft>
                <a:spcPts val="0"/>
              </a:spcAft>
              <a:buClr>
                <a:schemeClr val="dk1"/>
              </a:buClr>
              <a:buSzPct val="100000"/>
              <a:buChar char="•"/>
            </a:pPr>
            <a:r>
              <a:rPr lang="en-US" sz="1300"/>
              <a:t>161.8%</a:t>
            </a:r>
            <a:endParaRPr/>
          </a:p>
          <a:p>
            <a:pPr indent="-171512" lvl="1" marL="514350" rtl="0" algn="l">
              <a:lnSpc>
                <a:spcPct val="90000"/>
              </a:lnSpc>
              <a:spcBef>
                <a:spcPts val="375"/>
              </a:spcBef>
              <a:spcAft>
                <a:spcPts val="0"/>
              </a:spcAft>
              <a:buClr>
                <a:schemeClr val="dk1"/>
              </a:buClr>
              <a:buSzPct val="100000"/>
              <a:buChar char="•"/>
            </a:pPr>
            <a:r>
              <a:rPr lang="en-US" sz="1300"/>
              <a:t>200%</a:t>
            </a:r>
            <a:endParaRPr/>
          </a:p>
          <a:p>
            <a:pPr indent="-171450" lvl="1" marL="514350" rtl="0" algn="l">
              <a:lnSpc>
                <a:spcPct val="90000"/>
              </a:lnSpc>
              <a:spcBef>
                <a:spcPts val="375"/>
              </a:spcBef>
              <a:spcAft>
                <a:spcPts val="0"/>
              </a:spcAft>
              <a:buClr>
                <a:schemeClr val="dk1"/>
              </a:buClr>
              <a:buSzPct val="100000"/>
              <a:buChar char="•"/>
            </a:pPr>
            <a:r>
              <a:rPr lang="en-US" sz="1200"/>
              <a:t>261.8%</a:t>
            </a:r>
            <a:endParaRPr/>
          </a:p>
          <a:p>
            <a:pPr indent="0" lvl="1" marL="342900" rtl="0" algn="l">
              <a:lnSpc>
                <a:spcPct val="90000"/>
              </a:lnSpc>
              <a:spcBef>
                <a:spcPts val="375"/>
              </a:spcBef>
              <a:spcAft>
                <a:spcPts val="0"/>
              </a:spcAft>
              <a:buClr>
                <a:schemeClr val="dk1"/>
              </a:buClr>
              <a:buSzPct val="100000"/>
              <a:buNone/>
            </a:pPr>
            <a:r>
              <a:t/>
            </a:r>
            <a:endParaRPr sz="1200"/>
          </a:p>
        </p:txBody>
      </p:sp>
      <p:pic>
        <p:nvPicPr>
          <p:cNvPr id="561" name="Google Shape;561;p60"/>
          <p:cNvPicPr preferRelativeResize="0"/>
          <p:nvPr>
            <p:ph idx="2" type="body"/>
          </p:nvPr>
        </p:nvPicPr>
        <p:blipFill rotWithShape="1">
          <a:blip r:embed="rId4">
            <a:alphaModFix/>
          </a:blip>
          <a:srcRect b="-657" l="739" r="2167" t="7862"/>
          <a:stretch/>
        </p:blipFill>
        <p:spPr>
          <a:xfrm>
            <a:off x="5029200" y="365126"/>
            <a:ext cx="3355830" cy="2262667"/>
          </a:xfrm>
          <a:prstGeom prst="rect">
            <a:avLst/>
          </a:prstGeom>
          <a:noFill/>
          <a:ln>
            <a:noFill/>
          </a:ln>
        </p:spPr>
      </p:pic>
      <p:pic>
        <p:nvPicPr>
          <p:cNvPr descr="A close up of a map&#10;&#10;Description generated with high confidence" id="562" name="Google Shape;562;p60"/>
          <p:cNvPicPr preferRelativeResize="0"/>
          <p:nvPr/>
        </p:nvPicPr>
        <p:blipFill rotWithShape="1">
          <a:blip r:embed="rId5">
            <a:alphaModFix/>
          </a:blip>
          <a:srcRect b="0" l="0" r="0" t="0"/>
          <a:stretch/>
        </p:blipFill>
        <p:spPr>
          <a:xfrm>
            <a:off x="4808080" y="3397159"/>
            <a:ext cx="3695238" cy="2523809"/>
          </a:xfrm>
          <a:prstGeom prst="rect">
            <a:avLst/>
          </a:prstGeom>
          <a:noFill/>
          <a:ln>
            <a:noFill/>
          </a:ln>
        </p:spPr>
      </p:pic>
      <p:pic>
        <p:nvPicPr>
          <p:cNvPr id="563" name="Google Shape;563;p60"/>
          <p:cNvPicPr preferRelativeResize="0"/>
          <p:nvPr/>
        </p:nvPicPr>
        <p:blipFill rotWithShape="1">
          <a:blip r:embed="rId3">
            <a:alphaModFix/>
          </a:blip>
          <a:srcRect b="0" l="9629" r="5955" t="77334"/>
          <a:stretch/>
        </p:blipFill>
        <p:spPr>
          <a:xfrm>
            <a:off x="4808080" y="5920968"/>
            <a:ext cx="3695238" cy="678223"/>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Fib Step #5 – Applying Fib To Corrective Waves</a:t>
            </a:r>
            <a:endParaRPr/>
          </a:p>
        </p:txBody>
      </p:sp>
      <p:pic>
        <p:nvPicPr>
          <p:cNvPr id="569" name="Google Shape;569;p61"/>
          <p:cNvPicPr preferRelativeResize="0"/>
          <p:nvPr>
            <p:ph idx="1" type="body"/>
          </p:nvPr>
        </p:nvPicPr>
        <p:blipFill rotWithShape="1">
          <a:blip r:embed="rId3">
            <a:alphaModFix/>
          </a:blip>
          <a:srcRect b="0" l="0" r="0" t="0"/>
          <a:stretch/>
        </p:blipFill>
        <p:spPr>
          <a:xfrm>
            <a:off x="1081727" y="2068124"/>
            <a:ext cx="6589335" cy="3806168"/>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Fib Step #5 – Applying Fib To Corrective Waves</a:t>
            </a:r>
            <a:endParaRPr/>
          </a:p>
        </p:txBody>
      </p:sp>
      <p:pic>
        <p:nvPicPr>
          <p:cNvPr id="575" name="Google Shape;575;p62"/>
          <p:cNvPicPr preferRelativeResize="0"/>
          <p:nvPr>
            <p:ph idx="1" type="body"/>
          </p:nvPr>
        </p:nvPicPr>
        <p:blipFill rotWithShape="1">
          <a:blip r:embed="rId3">
            <a:alphaModFix/>
          </a:blip>
          <a:srcRect b="0" l="0" r="0" t="0"/>
          <a:stretch/>
        </p:blipFill>
        <p:spPr>
          <a:xfrm>
            <a:off x="1137805" y="2063160"/>
            <a:ext cx="6524054" cy="3768461"/>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6"/>
          <p:cNvPicPr preferRelativeResize="0"/>
          <p:nvPr>
            <p:ph idx="1" type="body"/>
          </p:nvPr>
        </p:nvPicPr>
        <p:blipFill rotWithShape="1">
          <a:blip r:embed="rId3">
            <a:alphaModFix/>
          </a:blip>
          <a:srcRect b="0" l="0" r="0" t="0"/>
          <a:stretch/>
        </p:blipFill>
        <p:spPr>
          <a:xfrm>
            <a:off x="1357884" y="1076706"/>
            <a:ext cx="6217429" cy="479400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Fib Step #5 – Applying Fib To Corrective Waves</a:t>
            </a:r>
            <a:endParaRPr/>
          </a:p>
        </p:txBody>
      </p:sp>
      <p:pic>
        <p:nvPicPr>
          <p:cNvPr id="581" name="Google Shape;581;p63"/>
          <p:cNvPicPr preferRelativeResize="0"/>
          <p:nvPr>
            <p:ph idx="1" type="body"/>
          </p:nvPr>
        </p:nvPicPr>
        <p:blipFill rotWithShape="1">
          <a:blip r:embed="rId3">
            <a:alphaModFix/>
          </a:blip>
          <a:srcRect b="0" l="0" r="0" t="0"/>
          <a:stretch/>
        </p:blipFill>
        <p:spPr>
          <a:xfrm>
            <a:off x="1888896" y="1886359"/>
            <a:ext cx="5748422" cy="3907794"/>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Fib Step #5– Applying Fib To Corrective Waves</a:t>
            </a:r>
            <a:endParaRPr/>
          </a:p>
        </p:txBody>
      </p:sp>
      <p:pic>
        <p:nvPicPr>
          <p:cNvPr id="587" name="Google Shape;587;p64"/>
          <p:cNvPicPr preferRelativeResize="0"/>
          <p:nvPr>
            <p:ph idx="1" type="body"/>
          </p:nvPr>
        </p:nvPicPr>
        <p:blipFill rotWithShape="1">
          <a:blip r:embed="rId3">
            <a:alphaModFix/>
          </a:blip>
          <a:srcRect b="0" l="0" r="0" t="0"/>
          <a:stretch/>
        </p:blipFill>
        <p:spPr>
          <a:xfrm>
            <a:off x="1377279" y="2009677"/>
            <a:ext cx="6389442" cy="3626963"/>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6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Fib Step #5 – Applying Fib To Corrective Waves</a:t>
            </a:r>
            <a:endParaRPr/>
          </a:p>
        </p:txBody>
      </p:sp>
      <p:pic>
        <p:nvPicPr>
          <p:cNvPr id="593" name="Google Shape;593;p65"/>
          <p:cNvPicPr preferRelativeResize="0"/>
          <p:nvPr>
            <p:ph idx="1" type="body"/>
          </p:nvPr>
        </p:nvPicPr>
        <p:blipFill rotWithShape="1">
          <a:blip r:embed="rId3">
            <a:alphaModFix/>
          </a:blip>
          <a:srcRect b="0" l="0" r="0" t="0"/>
          <a:stretch/>
        </p:blipFill>
        <p:spPr>
          <a:xfrm>
            <a:off x="1436410" y="2125267"/>
            <a:ext cx="6271181" cy="3576167"/>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Stacking the Zone – FRZ’s, FSZ’s</a:t>
            </a:r>
            <a:endParaRPr/>
          </a:p>
        </p:txBody>
      </p:sp>
      <p:sp>
        <p:nvSpPr>
          <p:cNvPr id="599" name="Google Shape;599;p6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400"/>
              <a:buChar char="•"/>
            </a:pPr>
            <a:r>
              <a:rPr lang="en-US" sz="2400"/>
              <a:t>A Fib zone is at least two Fib ratios in close proximity to each other</a:t>
            </a:r>
            <a:endParaRPr/>
          </a:p>
          <a:p>
            <a:pPr indent="-171450" lvl="0" marL="171450" rtl="0" algn="l">
              <a:lnSpc>
                <a:spcPct val="90000"/>
              </a:lnSpc>
              <a:spcBef>
                <a:spcPts val="750"/>
              </a:spcBef>
              <a:spcAft>
                <a:spcPts val="0"/>
              </a:spcAft>
              <a:buClr>
                <a:schemeClr val="dk1"/>
              </a:buClr>
              <a:buSzPts val="2400"/>
              <a:buChar char="•"/>
            </a:pPr>
            <a:r>
              <a:rPr lang="en-US" sz="2400"/>
              <a:t>Combine any and all Fib tools: retracements, extensions &amp; projections, symmetry to calculate a Fib Zone</a:t>
            </a:r>
            <a:endParaRPr/>
          </a:p>
          <a:p>
            <a:pPr indent="-171450" lvl="0" marL="171450" rtl="0" algn="l">
              <a:lnSpc>
                <a:spcPct val="90000"/>
              </a:lnSpc>
              <a:spcBef>
                <a:spcPts val="750"/>
              </a:spcBef>
              <a:spcAft>
                <a:spcPts val="0"/>
              </a:spcAft>
              <a:buClr>
                <a:schemeClr val="dk1"/>
              </a:buClr>
              <a:buSzPts val="2400"/>
              <a:buChar char="•"/>
            </a:pPr>
            <a:r>
              <a:rPr lang="en-US" sz="2400"/>
              <a:t>F.S.Z = Fib Support Zone – a cluster or coincidence of at least 2 Fib levels that will offer support in a falling market</a:t>
            </a:r>
            <a:endParaRPr/>
          </a:p>
          <a:p>
            <a:pPr indent="-171450" lvl="0" marL="171450" rtl="0" algn="l">
              <a:lnSpc>
                <a:spcPct val="90000"/>
              </a:lnSpc>
              <a:spcBef>
                <a:spcPts val="750"/>
              </a:spcBef>
              <a:spcAft>
                <a:spcPts val="0"/>
              </a:spcAft>
              <a:buClr>
                <a:schemeClr val="dk1"/>
              </a:buClr>
              <a:buSzPts val="2400"/>
              <a:buChar char="•"/>
            </a:pPr>
            <a:r>
              <a:rPr lang="en-US" sz="2400"/>
              <a:t>F.R.Z = Fib Resistance Zone – a cluster or coincidence of at least 2 Fib levels that will offer resistance in a rising market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Forming Retracement Zones</a:t>
            </a:r>
            <a:endParaRPr/>
          </a:p>
        </p:txBody>
      </p:sp>
      <p:sp>
        <p:nvSpPr>
          <p:cNvPr id="605" name="Google Shape;605;p67"/>
          <p:cNvSpPr txBox="1"/>
          <p:nvPr>
            <p:ph idx="1" type="body"/>
          </p:nvPr>
        </p:nvSpPr>
        <p:spPr>
          <a:xfrm>
            <a:off x="600075" y="1295400"/>
            <a:ext cx="7886700" cy="358140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1800"/>
              <a:buChar char="•"/>
            </a:pPr>
            <a:r>
              <a:rPr lang="en-US" sz="1800"/>
              <a:t>We are going the “stack the zone” with multiple retracement levels to fortify the support level for longs / resistance level for shorts.  Trading Fib support / resistance made up of 1 level is actually a low probability event.  We are going to stack the zone!</a:t>
            </a:r>
            <a:endParaRPr/>
          </a:p>
          <a:p>
            <a:pPr indent="-171450" lvl="2" marL="171450" rtl="0" algn="l">
              <a:lnSpc>
                <a:spcPct val="90000"/>
              </a:lnSpc>
              <a:spcBef>
                <a:spcPts val="750"/>
              </a:spcBef>
              <a:spcAft>
                <a:spcPts val="0"/>
              </a:spcAft>
              <a:buClr>
                <a:schemeClr val="dk1"/>
              </a:buClr>
              <a:buSzPts val="1800"/>
              <a:buChar char="•"/>
            </a:pPr>
            <a:r>
              <a:rPr lang="en-US" sz="1800"/>
              <a:t>For LONGS -  </a:t>
            </a:r>
            <a:endParaRPr/>
          </a:p>
          <a:p>
            <a:pPr indent="-171450" lvl="3" marL="514350" rtl="0" algn="l">
              <a:lnSpc>
                <a:spcPct val="90000"/>
              </a:lnSpc>
              <a:spcBef>
                <a:spcPts val="750"/>
              </a:spcBef>
              <a:spcAft>
                <a:spcPts val="0"/>
              </a:spcAft>
              <a:buClr>
                <a:schemeClr val="dk1"/>
              </a:buClr>
              <a:buSzPts val="1800"/>
              <a:buChar char="•"/>
            </a:pPr>
            <a:r>
              <a:rPr lang="en-US" sz="1800"/>
              <a:t>Major swing wave high - Find the major swing wave high and use that as your “mast” </a:t>
            </a:r>
            <a:endParaRPr/>
          </a:p>
          <a:p>
            <a:pPr indent="-57150" lvl="0" marL="171450" rtl="0" algn="l">
              <a:lnSpc>
                <a:spcPct val="90000"/>
              </a:lnSpc>
              <a:spcBef>
                <a:spcPts val="750"/>
              </a:spcBef>
              <a:spcAft>
                <a:spcPts val="0"/>
              </a:spcAft>
              <a:buClr>
                <a:schemeClr val="dk1"/>
              </a:buClr>
              <a:buSzPts val="1800"/>
              <a:buNone/>
            </a:pPr>
            <a:r>
              <a:t/>
            </a:r>
            <a:endParaRPr sz="1800"/>
          </a:p>
          <a:p>
            <a:pPr indent="0" lvl="0" marL="0" rtl="0" algn="l">
              <a:lnSpc>
                <a:spcPct val="90000"/>
              </a:lnSpc>
              <a:spcBef>
                <a:spcPts val="750"/>
              </a:spcBef>
              <a:spcAft>
                <a:spcPts val="0"/>
              </a:spcAft>
              <a:buClr>
                <a:schemeClr val="dk1"/>
              </a:buClr>
              <a:buSzPts val="1800"/>
              <a:buNone/>
            </a:pPr>
            <a:r>
              <a:t/>
            </a:r>
            <a:endParaRPr sz="1800"/>
          </a:p>
        </p:txBody>
      </p:sp>
      <p:pic>
        <p:nvPicPr>
          <p:cNvPr id="606" name="Google Shape;606;p67"/>
          <p:cNvPicPr preferRelativeResize="0"/>
          <p:nvPr/>
        </p:nvPicPr>
        <p:blipFill rotWithShape="1">
          <a:blip r:embed="rId3">
            <a:alphaModFix/>
          </a:blip>
          <a:srcRect b="0" l="0" r="0" t="0"/>
          <a:stretch/>
        </p:blipFill>
        <p:spPr>
          <a:xfrm>
            <a:off x="2130552" y="3886200"/>
            <a:ext cx="5723809" cy="265714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6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Forming Retracement Zones</a:t>
            </a:r>
            <a:endParaRPr/>
          </a:p>
        </p:txBody>
      </p:sp>
      <p:sp>
        <p:nvSpPr>
          <p:cNvPr id="612" name="Google Shape;612;p68"/>
          <p:cNvSpPr txBox="1"/>
          <p:nvPr>
            <p:ph idx="1" type="body"/>
          </p:nvPr>
        </p:nvSpPr>
        <p:spPr>
          <a:xfrm>
            <a:off x="600075" y="1295400"/>
            <a:ext cx="7886700" cy="358140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1800"/>
              <a:buChar char="•"/>
            </a:pPr>
            <a:r>
              <a:rPr lang="en-US" sz="1800"/>
              <a:t>We are going the “stack the zone” with multiple retracement levels to fortify the support level for longs / resistance level for shorts.  Trading Fib support / resistance made up of 1 level is actually a low probability event.  We are going to stack the zone!</a:t>
            </a:r>
            <a:endParaRPr/>
          </a:p>
          <a:p>
            <a:pPr indent="-171450" lvl="2" marL="171450" rtl="0" algn="l">
              <a:lnSpc>
                <a:spcPct val="90000"/>
              </a:lnSpc>
              <a:spcBef>
                <a:spcPts val="750"/>
              </a:spcBef>
              <a:spcAft>
                <a:spcPts val="0"/>
              </a:spcAft>
              <a:buClr>
                <a:schemeClr val="dk1"/>
              </a:buClr>
              <a:buSzPts val="1800"/>
              <a:buChar char="•"/>
            </a:pPr>
            <a:r>
              <a:rPr lang="en-US" sz="1800"/>
              <a:t>For LONGS -  </a:t>
            </a:r>
            <a:endParaRPr/>
          </a:p>
          <a:p>
            <a:pPr indent="-171450" lvl="3" marL="514350" rtl="0" algn="l">
              <a:lnSpc>
                <a:spcPct val="90000"/>
              </a:lnSpc>
              <a:spcBef>
                <a:spcPts val="750"/>
              </a:spcBef>
              <a:spcAft>
                <a:spcPts val="0"/>
              </a:spcAft>
              <a:buClr>
                <a:schemeClr val="dk1"/>
              </a:buClr>
              <a:buSzPts val="1800"/>
              <a:buChar char="•"/>
            </a:pPr>
            <a:r>
              <a:rPr lang="en-US" sz="1800"/>
              <a:t>Major swing wave high - Find the major swing wave high and use that as your “mast” </a:t>
            </a:r>
            <a:endParaRPr/>
          </a:p>
          <a:p>
            <a:pPr indent="-171450" lvl="3" marL="514350" rtl="0" algn="l">
              <a:lnSpc>
                <a:spcPct val="90000"/>
              </a:lnSpc>
              <a:spcBef>
                <a:spcPts val="750"/>
              </a:spcBef>
              <a:spcAft>
                <a:spcPts val="0"/>
              </a:spcAft>
              <a:buClr>
                <a:schemeClr val="dk1"/>
              </a:buClr>
              <a:buSzPts val="1800"/>
              <a:buChar char="•"/>
            </a:pPr>
            <a:r>
              <a:rPr lang="en-US" sz="1800"/>
              <a:t>Major swing wave low – Find the most recent major swing wave low and use that as your “anchor”. </a:t>
            </a:r>
            <a:endParaRPr/>
          </a:p>
          <a:p>
            <a:pPr indent="-57150" lvl="0" marL="171450" rtl="0" algn="l">
              <a:lnSpc>
                <a:spcPct val="90000"/>
              </a:lnSpc>
              <a:spcBef>
                <a:spcPts val="750"/>
              </a:spcBef>
              <a:spcAft>
                <a:spcPts val="0"/>
              </a:spcAft>
              <a:buClr>
                <a:schemeClr val="dk1"/>
              </a:buClr>
              <a:buSzPts val="1800"/>
              <a:buNone/>
            </a:pPr>
            <a:r>
              <a:t/>
            </a:r>
            <a:endParaRPr sz="1800"/>
          </a:p>
          <a:p>
            <a:pPr indent="0" lvl="0" marL="0" rtl="0" algn="l">
              <a:lnSpc>
                <a:spcPct val="90000"/>
              </a:lnSpc>
              <a:spcBef>
                <a:spcPts val="750"/>
              </a:spcBef>
              <a:spcAft>
                <a:spcPts val="0"/>
              </a:spcAft>
              <a:buClr>
                <a:schemeClr val="dk1"/>
              </a:buClr>
              <a:buSzPts val="1800"/>
              <a:buNone/>
            </a:pPr>
            <a:r>
              <a:t/>
            </a:r>
            <a:endParaRPr sz="1800"/>
          </a:p>
        </p:txBody>
      </p:sp>
      <p:pic>
        <p:nvPicPr>
          <p:cNvPr id="613" name="Google Shape;613;p68"/>
          <p:cNvPicPr preferRelativeResize="0"/>
          <p:nvPr/>
        </p:nvPicPr>
        <p:blipFill rotWithShape="1">
          <a:blip r:embed="rId3">
            <a:alphaModFix/>
          </a:blip>
          <a:srcRect b="0" l="0" r="0" t="0"/>
          <a:stretch/>
        </p:blipFill>
        <p:spPr>
          <a:xfrm>
            <a:off x="2133600" y="3886200"/>
            <a:ext cx="5723809" cy="265714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6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Forming Retracement Zones</a:t>
            </a:r>
            <a:endParaRPr/>
          </a:p>
        </p:txBody>
      </p:sp>
      <p:sp>
        <p:nvSpPr>
          <p:cNvPr id="619" name="Google Shape;619;p69"/>
          <p:cNvSpPr txBox="1"/>
          <p:nvPr>
            <p:ph idx="1" type="body"/>
          </p:nvPr>
        </p:nvSpPr>
        <p:spPr>
          <a:xfrm>
            <a:off x="600075" y="1295400"/>
            <a:ext cx="7886700" cy="358140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1800"/>
              <a:buChar char="•"/>
            </a:pPr>
            <a:r>
              <a:rPr lang="en-US" sz="1800"/>
              <a:t>We are going the “stack the zone” with multiple retracement levels to fortify the support level for longs / resistance level for shorts.  Trading Fib support / resistance made up of 1 level is actually a low probability event.  We are going to stack the zone!</a:t>
            </a:r>
            <a:endParaRPr/>
          </a:p>
          <a:p>
            <a:pPr indent="-171450" lvl="2" marL="171450" rtl="0" algn="l">
              <a:lnSpc>
                <a:spcPct val="90000"/>
              </a:lnSpc>
              <a:spcBef>
                <a:spcPts val="750"/>
              </a:spcBef>
              <a:spcAft>
                <a:spcPts val="0"/>
              </a:spcAft>
              <a:buClr>
                <a:schemeClr val="dk1"/>
              </a:buClr>
              <a:buSzPts val="1800"/>
              <a:buChar char="•"/>
            </a:pPr>
            <a:r>
              <a:rPr lang="en-US" sz="1800"/>
              <a:t>For LONGS -  </a:t>
            </a:r>
            <a:endParaRPr/>
          </a:p>
          <a:p>
            <a:pPr indent="-171450" lvl="3" marL="514350" rtl="0" algn="l">
              <a:lnSpc>
                <a:spcPct val="90000"/>
              </a:lnSpc>
              <a:spcBef>
                <a:spcPts val="750"/>
              </a:spcBef>
              <a:spcAft>
                <a:spcPts val="0"/>
              </a:spcAft>
              <a:buClr>
                <a:schemeClr val="dk1"/>
              </a:buClr>
              <a:buSzPts val="1800"/>
              <a:buChar char="•"/>
            </a:pPr>
            <a:r>
              <a:rPr lang="en-US" sz="1800"/>
              <a:t>Major swing wave high - Find the major swing wave high and use that as your “mast” </a:t>
            </a:r>
            <a:endParaRPr/>
          </a:p>
          <a:p>
            <a:pPr indent="-171450" lvl="3" marL="514350" rtl="0" algn="l">
              <a:lnSpc>
                <a:spcPct val="90000"/>
              </a:lnSpc>
              <a:spcBef>
                <a:spcPts val="750"/>
              </a:spcBef>
              <a:spcAft>
                <a:spcPts val="0"/>
              </a:spcAft>
              <a:buClr>
                <a:schemeClr val="dk1"/>
              </a:buClr>
              <a:buSzPts val="1800"/>
              <a:buChar char="•"/>
            </a:pPr>
            <a:r>
              <a:rPr lang="en-US" sz="1800"/>
              <a:t>Major swing wave low – Find the most recent major swing wave low and use that as your “anchor”. </a:t>
            </a:r>
            <a:endParaRPr/>
          </a:p>
          <a:p>
            <a:pPr indent="-57150" lvl="0" marL="171450" rtl="0" algn="l">
              <a:lnSpc>
                <a:spcPct val="90000"/>
              </a:lnSpc>
              <a:spcBef>
                <a:spcPts val="750"/>
              </a:spcBef>
              <a:spcAft>
                <a:spcPts val="0"/>
              </a:spcAft>
              <a:buClr>
                <a:schemeClr val="dk1"/>
              </a:buClr>
              <a:buSzPts val="1800"/>
              <a:buNone/>
            </a:pPr>
            <a:r>
              <a:t/>
            </a:r>
            <a:endParaRPr sz="1800"/>
          </a:p>
          <a:p>
            <a:pPr indent="0" lvl="0" marL="0" rtl="0" algn="l">
              <a:lnSpc>
                <a:spcPct val="90000"/>
              </a:lnSpc>
              <a:spcBef>
                <a:spcPts val="750"/>
              </a:spcBef>
              <a:spcAft>
                <a:spcPts val="0"/>
              </a:spcAft>
              <a:buClr>
                <a:schemeClr val="dk1"/>
              </a:buClr>
              <a:buSzPts val="1800"/>
              <a:buNone/>
            </a:pPr>
            <a:r>
              <a:t/>
            </a:r>
            <a:endParaRPr sz="1800"/>
          </a:p>
        </p:txBody>
      </p:sp>
      <p:pic>
        <p:nvPicPr>
          <p:cNvPr id="620" name="Google Shape;620;p69"/>
          <p:cNvPicPr preferRelativeResize="0"/>
          <p:nvPr/>
        </p:nvPicPr>
        <p:blipFill rotWithShape="1">
          <a:blip r:embed="rId3">
            <a:alphaModFix/>
          </a:blip>
          <a:srcRect b="0" l="0" r="0" t="0"/>
          <a:stretch/>
        </p:blipFill>
        <p:spPr>
          <a:xfrm>
            <a:off x="2133600" y="3810000"/>
            <a:ext cx="5723809" cy="2657143"/>
          </a:xfrm>
          <a:prstGeom prst="rect">
            <a:avLst/>
          </a:prstGeom>
          <a:noFill/>
          <a:ln>
            <a:noFill/>
          </a:ln>
        </p:spPr>
      </p:pic>
      <p:pic>
        <p:nvPicPr>
          <p:cNvPr id="621" name="Google Shape;621;p69"/>
          <p:cNvPicPr preferRelativeResize="0"/>
          <p:nvPr/>
        </p:nvPicPr>
        <p:blipFill rotWithShape="1">
          <a:blip r:embed="rId4">
            <a:alphaModFix/>
          </a:blip>
          <a:srcRect b="0" l="0" r="0" t="0"/>
          <a:stretch/>
        </p:blipFill>
        <p:spPr>
          <a:xfrm>
            <a:off x="2130552" y="3886200"/>
            <a:ext cx="5723809" cy="265714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Forming Retracement Zones</a:t>
            </a:r>
            <a:endParaRPr/>
          </a:p>
        </p:txBody>
      </p:sp>
      <p:sp>
        <p:nvSpPr>
          <p:cNvPr id="628" name="Google Shape;628;p70"/>
          <p:cNvSpPr txBox="1"/>
          <p:nvPr>
            <p:ph idx="1" type="body"/>
          </p:nvPr>
        </p:nvSpPr>
        <p:spPr>
          <a:xfrm>
            <a:off x="600075" y="1295400"/>
            <a:ext cx="7886700" cy="358140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1600"/>
              <a:buChar char="•"/>
            </a:pPr>
            <a:r>
              <a:rPr lang="en-US" sz="1600"/>
              <a:t>We are going the “stack the zone” with multiple retracement levels to fortify the support level for longs / resistance level for shorts.  Trading Fib support / resistance made up of 1 level is actually a low probability event.  We are going to stack the zone!</a:t>
            </a:r>
            <a:endParaRPr/>
          </a:p>
          <a:p>
            <a:pPr indent="-171450" lvl="2" marL="171450" rtl="0" algn="l">
              <a:lnSpc>
                <a:spcPct val="90000"/>
              </a:lnSpc>
              <a:spcBef>
                <a:spcPts val="750"/>
              </a:spcBef>
              <a:spcAft>
                <a:spcPts val="0"/>
              </a:spcAft>
              <a:buClr>
                <a:schemeClr val="dk1"/>
              </a:buClr>
              <a:buSzPts val="1600"/>
              <a:buChar char="•"/>
            </a:pPr>
            <a:r>
              <a:rPr lang="en-US" sz="1600"/>
              <a:t>For LONGS -  </a:t>
            </a:r>
            <a:endParaRPr/>
          </a:p>
          <a:p>
            <a:pPr indent="-171450" lvl="3" marL="514350" rtl="0" algn="l">
              <a:lnSpc>
                <a:spcPct val="90000"/>
              </a:lnSpc>
              <a:spcBef>
                <a:spcPts val="750"/>
              </a:spcBef>
              <a:spcAft>
                <a:spcPts val="0"/>
              </a:spcAft>
              <a:buClr>
                <a:schemeClr val="dk1"/>
              </a:buClr>
              <a:buSzPts val="1600"/>
              <a:buChar char="•"/>
            </a:pPr>
            <a:r>
              <a:rPr lang="en-US" sz="1600"/>
              <a:t>Major swing wave high - Find the major swing wave high and use that as your “mast” </a:t>
            </a:r>
            <a:endParaRPr/>
          </a:p>
          <a:p>
            <a:pPr indent="-171450" lvl="3" marL="514350" rtl="0" algn="l">
              <a:lnSpc>
                <a:spcPct val="90000"/>
              </a:lnSpc>
              <a:spcBef>
                <a:spcPts val="750"/>
              </a:spcBef>
              <a:spcAft>
                <a:spcPts val="0"/>
              </a:spcAft>
              <a:buClr>
                <a:schemeClr val="dk1"/>
              </a:buClr>
              <a:buSzPts val="1600"/>
              <a:buChar char="•"/>
            </a:pPr>
            <a:r>
              <a:rPr lang="en-US" sz="1600"/>
              <a:t>Major swing wave low – Find the most recent major swing wave low and use that as your “anchor”. </a:t>
            </a:r>
            <a:endParaRPr/>
          </a:p>
          <a:p>
            <a:pPr indent="-171450" lvl="3" marL="514350" rtl="0" algn="l">
              <a:lnSpc>
                <a:spcPct val="90000"/>
              </a:lnSpc>
              <a:spcBef>
                <a:spcPts val="750"/>
              </a:spcBef>
              <a:spcAft>
                <a:spcPts val="0"/>
              </a:spcAft>
              <a:buClr>
                <a:schemeClr val="dk1"/>
              </a:buClr>
              <a:buSzPts val="1600"/>
              <a:buChar char="•"/>
            </a:pPr>
            <a:r>
              <a:rPr lang="en-US" sz="1600"/>
              <a:t>Minor swing wave lows – If there are minor swing wave lows, use those to draw new Fibonacci retracement levels. </a:t>
            </a:r>
            <a:endParaRPr/>
          </a:p>
          <a:p>
            <a:pPr indent="-69850" lvl="0" marL="171450" rtl="0" algn="l">
              <a:lnSpc>
                <a:spcPct val="90000"/>
              </a:lnSpc>
              <a:spcBef>
                <a:spcPts val="750"/>
              </a:spcBef>
              <a:spcAft>
                <a:spcPts val="0"/>
              </a:spcAft>
              <a:buClr>
                <a:schemeClr val="dk1"/>
              </a:buClr>
              <a:buSzPts val="1600"/>
              <a:buNone/>
            </a:pPr>
            <a:r>
              <a:t/>
            </a:r>
            <a:endParaRPr sz="1600"/>
          </a:p>
          <a:p>
            <a:pPr indent="0" lvl="0" marL="0" rtl="0" algn="l">
              <a:lnSpc>
                <a:spcPct val="90000"/>
              </a:lnSpc>
              <a:spcBef>
                <a:spcPts val="750"/>
              </a:spcBef>
              <a:spcAft>
                <a:spcPts val="0"/>
              </a:spcAft>
              <a:buClr>
                <a:schemeClr val="dk1"/>
              </a:buClr>
              <a:buSzPts val="1600"/>
              <a:buNone/>
            </a:pPr>
            <a:r>
              <a:t/>
            </a:r>
            <a:endParaRPr sz="1600"/>
          </a:p>
        </p:txBody>
      </p:sp>
      <p:pic>
        <p:nvPicPr>
          <p:cNvPr id="629" name="Google Shape;629;p70"/>
          <p:cNvPicPr preferRelativeResize="0"/>
          <p:nvPr/>
        </p:nvPicPr>
        <p:blipFill rotWithShape="1">
          <a:blip r:embed="rId3">
            <a:alphaModFix/>
          </a:blip>
          <a:srcRect b="0" l="0" r="0" t="0"/>
          <a:stretch/>
        </p:blipFill>
        <p:spPr>
          <a:xfrm>
            <a:off x="2130552" y="3886200"/>
            <a:ext cx="5723809" cy="265714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7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Forming Retracement Zones</a:t>
            </a:r>
            <a:endParaRPr/>
          </a:p>
        </p:txBody>
      </p:sp>
      <p:sp>
        <p:nvSpPr>
          <p:cNvPr id="635" name="Google Shape;635;p71"/>
          <p:cNvSpPr txBox="1"/>
          <p:nvPr>
            <p:ph idx="1" type="body"/>
          </p:nvPr>
        </p:nvSpPr>
        <p:spPr>
          <a:xfrm>
            <a:off x="600075" y="1295400"/>
            <a:ext cx="7886700" cy="358140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1200"/>
              <a:buChar char="•"/>
            </a:pPr>
            <a:r>
              <a:rPr lang="en-US" sz="1200"/>
              <a:t>We are going the “stack the zone” with multiple retracement levels to fortify the support level for longs / resistance level for shorts.  Trading Fib support / resistance made up of 1 level is actually a low probability event.  We are going to stack the zone!</a:t>
            </a:r>
            <a:endParaRPr/>
          </a:p>
          <a:p>
            <a:pPr indent="-171450" lvl="2" marL="171450" rtl="0" algn="l">
              <a:lnSpc>
                <a:spcPct val="90000"/>
              </a:lnSpc>
              <a:spcBef>
                <a:spcPts val="750"/>
              </a:spcBef>
              <a:spcAft>
                <a:spcPts val="0"/>
              </a:spcAft>
              <a:buClr>
                <a:schemeClr val="dk1"/>
              </a:buClr>
              <a:buSzPts val="1200"/>
              <a:buChar char="•"/>
            </a:pPr>
            <a:r>
              <a:rPr lang="en-US" sz="1200"/>
              <a:t>For LONGS -  </a:t>
            </a:r>
            <a:endParaRPr/>
          </a:p>
          <a:p>
            <a:pPr indent="-171450" lvl="3" marL="514350" rtl="0" algn="l">
              <a:lnSpc>
                <a:spcPct val="90000"/>
              </a:lnSpc>
              <a:spcBef>
                <a:spcPts val="750"/>
              </a:spcBef>
              <a:spcAft>
                <a:spcPts val="0"/>
              </a:spcAft>
              <a:buClr>
                <a:schemeClr val="dk1"/>
              </a:buClr>
              <a:buSzPts val="1200"/>
              <a:buChar char="•"/>
            </a:pPr>
            <a:r>
              <a:rPr lang="en-US" sz="1200"/>
              <a:t>Major swing wave high - Find the major swing wave high and use that as your “mast” </a:t>
            </a:r>
            <a:endParaRPr/>
          </a:p>
          <a:p>
            <a:pPr indent="-171450" lvl="3" marL="514350" rtl="0" algn="l">
              <a:lnSpc>
                <a:spcPct val="90000"/>
              </a:lnSpc>
              <a:spcBef>
                <a:spcPts val="750"/>
              </a:spcBef>
              <a:spcAft>
                <a:spcPts val="0"/>
              </a:spcAft>
              <a:buClr>
                <a:schemeClr val="dk1"/>
              </a:buClr>
              <a:buSzPts val="1200"/>
              <a:buChar char="•"/>
            </a:pPr>
            <a:r>
              <a:rPr lang="en-US" sz="1200"/>
              <a:t>Major swing wave low – Find the most recent major swing wave low and use that as your “anchor”. </a:t>
            </a:r>
            <a:endParaRPr/>
          </a:p>
          <a:p>
            <a:pPr indent="-171450" lvl="3" marL="514350" rtl="0" algn="l">
              <a:lnSpc>
                <a:spcPct val="90000"/>
              </a:lnSpc>
              <a:spcBef>
                <a:spcPts val="750"/>
              </a:spcBef>
              <a:spcAft>
                <a:spcPts val="0"/>
              </a:spcAft>
              <a:buClr>
                <a:schemeClr val="dk1"/>
              </a:buClr>
              <a:buSzPts val="1200"/>
              <a:buChar char="•"/>
            </a:pPr>
            <a:r>
              <a:rPr lang="en-US" sz="1200"/>
              <a:t>Minor swing wave lows – If there are minor swing wave lows, use those to draw new Fibonacci retracement levels. </a:t>
            </a:r>
            <a:endParaRPr/>
          </a:p>
          <a:p>
            <a:pPr indent="-171450" lvl="4" marL="857250" rtl="0" algn="l">
              <a:lnSpc>
                <a:spcPct val="90000"/>
              </a:lnSpc>
              <a:spcBef>
                <a:spcPts val="750"/>
              </a:spcBef>
              <a:spcAft>
                <a:spcPts val="0"/>
              </a:spcAft>
              <a:buClr>
                <a:schemeClr val="dk1"/>
              </a:buClr>
              <a:buSzPts val="1800"/>
              <a:buChar char="•"/>
            </a:pPr>
            <a:r>
              <a:rPr lang="en-US" sz="1800"/>
              <a:t>**Rule, if there are 2 in a close vicinity to each other use the lowest swing and the furthest to the right . You can use earlier swing lows, but only if they are lower then the current. This is the start of a zone.</a:t>
            </a:r>
            <a:endParaRPr/>
          </a:p>
          <a:p>
            <a:pPr indent="-57150" lvl="0" marL="171450" rtl="0" algn="l">
              <a:lnSpc>
                <a:spcPct val="90000"/>
              </a:lnSpc>
              <a:spcBef>
                <a:spcPts val="750"/>
              </a:spcBef>
              <a:spcAft>
                <a:spcPts val="0"/>
              </a:spcAft>
              <a:buClr>
                <a:schemeClr val="dk1"/>
              </a:buClr>
              <a:buSzPts val="1800"/>
              <a:buNone/>
            </a:pPr>
            <a:r>
              <a:t/>
            </a:r>
            <a:endParaRPr sz="1800"/>
          </a:p>
          <a:p>
            <a:pPr indent="0" lvl="0" marL="0" rtl="0" algn="l">
              <a:lnSpc>
                <a:spcPct val="90000"/>
              </a:lnSpc>
              <a:spcBef>
                <a:spcPts val="750"/>
              </a:spcBef>
              <a:spcAft>
                <a:spcPts val="0"/>
              </a:spcAft>
              <a:buClr>
                <a:schemeClr val="dk1"/>
              </a:buClr>
              <a:buSzPts val="1800"/>
              <a:buNone/>
            </a:pPr>
            <a:r>
              <a:t/>
            </a:r>
            <a:endParaRPr sz="1800"/>
          </a:p>
        </p:txBody>
      </p:sp>
      <p:pic>
        <p:nvPicPr>
          <p:cNvPr id="636" name="Google Shape;636;p71"/>
          <p:cNvPicPr preferRelativeResize="0"/>
          <p:nvPr/>
        </p:nvPicPr>
        <p:blipFill rotWithShape="1">
          <a:blip r:embed="rId3">
            <a:alphaModFix/>
          </a:blip>
          <a:srcRect b="0" l="0" r="0" t="0"/>
          <a:stretch/>
        </p:blipFill>
        <p:spPr>
          <a:xfrm>
            <a:off x="2130552" y="3886200"/>
            <a:ext cx="5723809" cy="265714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Retracement Zones - Google</a:t>
            </a:r>
            <a:endParaRPr/>
          </a:p>
        </p:txBody>
      </p:sp>
      <p:pic>
        <p:nvPicPr>
          <p:cNvPr id="643" name="Google Shape;643;p72"/>
          <p:cNvPicPr preferRelativeResize="0"/>
          <p:nvPr>
            <p:ph idx="1" type="body"/>
          </p:nvPr>
        </p:nvPicPr>
        <p:blipFill rotWithShape="1">
          <a:blip r:embed="rId3">
            <a:alphaModFix/>
          </a:blip>
          <a:srcRect b="0" l="0" r="0" t="0"/>
          <a:stretch/>
        </p:blipFill>
        <p:spPr>
          <a:xfrm>
            <a:off x="1676400" y="1449882"/>
            <a:ext cx="5943599" cy="52371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7"/>
          <p:cNvPicPr preferRelativeResize="0"/>
          <p:nvPr>
            <p:ph idx="1" type="body"/>
          </p:nvPr>
        </p:nvPicPr>
        <p:blipFill rotWithShape="1">
          <a:blip r:embed="rId3">
            <a:alphaModFix/>
          </a:blip>
          <a:srcRect b="0" l="0" r="0" t="0"/>
          <a:stretch/>
        </p:blipFill>
        <p:spPr>
          <a:xfrm>
            <a:off x="1357884" y="1076706"/>
            <a:ext cx="6217429" cy="479400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Retracement Zones - Google</a:t>
            </a:r>
            <a:endParaRPr/>
          </a:p>
        </p:txBody>
      </p:sp>
      <p:pic>
        <p:nvPicPr>
          <p:cNvPr id="650" name="Google Shape;650;p73"/>
          <p:cNvPicPr preferRelativeResize="0"/>
          <p:nvPr>
            <p:ph idx="1" type="body"/>
          </p:nvPr>
        </p:nvPicPr>
        <p:blipFill rotWithShape="1">
          <a:blip r:embed="rId3">
            <a:alphaModFix/>
          </a:blip>
          <a:srcRect b="0" l="0" r="0" t="0"/>
          <a:stretch/>
        </p:blipFill>
        <p:spPr>
          <a:xfrm>
            <a:off x="1673352" y="1453896"/>
            <a:ext cx="5946326" cy="523951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Retracement Zones - Google</a:t>
            </a:r>
            <a:endParaRPr/>
          </a:p>
        </p:txBody>
      </p:sp>
      <p:pic>
        <p:nvPicPr>
          <p:cNvPr id="657" name="Google Shape;657;p74"/>
          <p:cNvPicPr preferRelativeResize="0"/>
          <p:nvPr/>
        </p:nvPicPr>
        <p:blipFill rotWithShape="1">
          <a:blip r:embed="rId3">
            <a:alphaModFix/>
          </a:blip>
          <a:srcRect b="0" l="0" r="0" t="0"/>
          <a:stretch/>
        </p:blipFill>
        <p:spPr>
          <a:xfrm>
            <a:off x="1673353" y="1447800"/>
            <a:ext cx="5946326" cy="523951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Retracement Zones - Google</a:t>
            </a:r>
            <a:endParaRPr/>
          </a:p>
        </p:txBody>
      </p:sp>
      <p:pic>
        <p:nvPicPr>
          <p:cNvPr id="664" name="Google Shape;664;p75"/>
          <p:cNvPicPr preferRelativeResize="0"/>
          <p:nvPr/>
        </p:nvPicPr>
        <p:blipFill rotWithShape="1">
          <a:blip r:embed="rId3">
            <a:alphaModFix/>
          </a:blip>
          <a:srcRect b="0" l="0" r="0" t="0"/>
          <a:stretch/>
        </p:blipFill>
        <p:spPr>
          <a:xfrm>
            <a:off x="1673673" y="1447799"/>
            <a:ext cx="5946327" cy="523951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7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Retracement Zones – NFLX</a:t>
            </a:r>
            <a:endParaRPr/>
          </a:p>
        </p:txBody>
      </p:sp>
      <p:pic>
        <p:nvPicPr>
          <p:cNvPr id="671" name="Google Shape;671;p76"/>
          <p:cNvPicPr preferRelativeResize="0"/>
          <p:nvPr/>
        </p:nvPicPr>
        <p:blipFill rotWithShape="1">
          <a:blip r:embed="rId3">
            <a:alphaModFix/>
          </a:blip>
          <a:srcRect b="0" l="0" r="0" t="0"/>
          <a:stretch/>
        </p:blipFill>
        <p:spPr>
          <a:xfrm>
            <a:off x="1692723" y="1449880"/>
            <a:ext cx="5927277" cy="522272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7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Retracement Zones – NFLX</a:t>
            </a:r>
            <a:endParaRPr/>
          </a:p>
        </p:txBody>
      </p:sp>
      <p:pic>
        <p:nvPicPr>
          <p:cNvPr id="678" name="Google Shape;678;p77"/>
          <p:cNvPicPr preferRelativeResize="0"/>
          <p:nvPr/>
        </p:nvPicPr>
        <p:blipFill rotWithShape="1">
          <a:blip r:embed="rId3">
            <a:alphaModFix/>
          </a:blip>
          <a:srcRect b="0" l="0" r="0" t="0"/>
          <a:stretch/>
        </p:blipFill>
        <p:spPr>
          <a:xfrm>
            <a:off x="1692723" y="1449880"/>
            <a:ext cx="5927277" cy="522272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78"/>
          <p:cNvPicPr preferRelativeResize="0"/>
          <p:nvPr>
            <p:ph idx="1" type="body"/>
          </p:nvPr>
        </p:nvPicPr>
        <p:blipFill rotWithShape="1">
          <a:blip r:embed="rId3">
            <a:alphaModFix/>
          </a:blip>
          <a:srcRect b="0" l="0" r="0" t="0"/>
          <a:stretch/>
        </p:blipFill>
        <p:spPr>
          <a:xfrm>
            <a:off x="675521" y="0"/>
            <a:ext cx="7630279" cy="6723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WTI Crude Oil Trade – Jan 30th</a:t>
            </a:r>
            <a:endParaRPr/>
          </a:p>
        </p:txBody>
      </p:sp>
      <p:pic>
        <p:nvPicPr>
          <p:cNvPr descr="http://www.tradinganalysis.com/members/images/20150130WTI_USO_3hr.png" id="689" name="Google Shape;689;p79"/>
          <p:cNvPicPr preferRelativeResize="0"/>
          <p:nvPr/>
        </p:nvPicPr>
        <p:blipFill rotWithShape="1">
          <a:blip r:embed="rId3">
            <a:alphaModFix/>
          </a:blip>
          <a:srcRect b="0" l="0" r="0" t="0"/>
          <a:stretch/>
        </p:blipFill>
        <p:spPr>
          <a:xfrm>
            <a:off x="1330781" y="1447800"/>
            <a:ext cx="7184569" cy="5029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80"/>
          <p:cNvPicPr preferRelativeResize="0"/>
          <p:nvPr/>
        </p:nvPicPr>
        <p:blipFill rotWithShape="1">
          <a:blip r:embed="rId3">
            <a:alphaModFix/>
          </a:blip>
          <a:srcRect b="0" l="0" r="0" t="0"/>
          <a:stretch/>
        </p:blipFill>
        <p:spPr>
          <a:xfrm>
            <a:off x="228600" y="533400"/>
            <a:ext cx="7885597" cy="6214428"/>
          </a:xfrm>
          <a:prstGeom prst="rect">
            <a:avLst/>
          </a:prstGeom>
          <a:noFill/>
          <a:ln>
            <a:noFill/>
          </a:ln>
        </p:spPr>
      </p:pic>
      <p:pic>
        <p:nvPicPr>
          <p:cNvPr id="695" name="Google Shape;695;p80"/>
          <p:cNvPicPr preferRelativeResize="0"/>
          <p:nvPr>
            <p:ph idx="1" type="body"/>
          </p:nvPr>
        </p:nvPicPr>
        <p:blipFill rotWithShape="1">
          <a:blip r:embed="rId4">
            <a:alphaModFix/>
          </a:blip>
          <a:srcRect b="0" l="0" r="0" t="0"/>
          <a:stretch/>
        </p:blipFill>
        <p:spPr>
          <a:xfrm>
            <a:off x="2895600" y="4724400"/>
            <a:ext cx="5423463" cy="177352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701" name="Google Shape;701;p81"/>
          <p:cNvPicPr preferRelativeResize="0"/>
          <p:nvPr/>
        </p:nvPicPr>
        <p:blipFill rotWithShape="1">
          <a:blip r:embed="rId3">
            <a:alphaModFix/>
          </a:blip>
          <a:srcRect b="0" l="0" r="0" t="0"/>
          <a:stretch/>
        </p:blipFill>
        <p:spPr>
          <a:xfrm>
            <a:off x="3276600" y="0"/>
            <a:ext cx="5867400" cy="6786752"/>
          </a:xfrm>
          <a:prstGeom prst="rect">
            <a:avLst/>
          </a:prstGeom>
          <a:noFill/>
          <a:ln>
            <a:noFill/>
          </a:ln>
        </p:spPr>
      </p:pic>
      <p:pic>
        <p:nvPicPr>
          <p:cNvPr id="702" name="Google Shape;702;p81"/>
          <p:cNvPicPr preferRelativeResize="0"/>
          <p:nvPr>
            <p:ph idx="1" type="body"/>
          </p:nvPr>
        </p:nvPicPr>
        <p:blipFill rotWithShape="1">
          <a:blip r:embed="rId4">
            <a:alphaModFix/>
          </a:blip>
          <a:srcRect b="37040" l="0" r="8641" t="0"/>
          <a:stretch/>
        </p:blipFill>
        <p:spPr>
          <a:xfrm>
            <a:off x="16747" y="0"/>
            <a:ext cx="6519705" cy="2781732"/>
          </a:xfrm>
          <a:prstGeom prst="rect">
            <a:avLst/>
          </a:prstGeom>
          <a:noFill/>
          <a:ln>
            <a:noFill/>
          </a:ln>
        </p:spPr>
      </p:pic>
      <p:cxnSp>
        <p:nvCxnSpPr>
          <p:cNvPr id="703" name="Google Shape;703;p81"/>
          <p:cNvCxnSpPr/>
          <p:nvPr/>
        </p:nvCxnSpPr>
        <p:spPr>
          <a:xfrm flipH="1" rot="10800000">
            <a:off x="6934200" y="1219200"/>
            <a:ext cx="457200" cy="1600200"/>
          </a:xfrm>
          <a:prstGeom prst="straightConnector1">
            <a:avLst/>
          </a:prstGeom>
          <a:noFill/>
          <a:ln cap="flat" cmpd="sng" w="57150">
            <a:solidFill>
              <a:srgbClr val="00B0F0"/>
            </a:solidFill>
            <a:prstDash val="solid"/>
            <a:miter lim="800000"/>
            <a:headEnd len="sm" w="sm" type="none"/>
            <a:tailEnd len="med" w="med" type="triangle"/>
          </a:ln>
        </p:spPr>
      </p:cxnSp>
      <p:sp>
        <p:nvSpPr>
          <p:cNvPr id="704" name="Google Shape;704;p81"/>
          <p:cNvSpPr txBox="1"/>
          <p:nvPr/>
        </p:nvSpPr>
        <p:spPr>
          <a:xfrm>
            <a:off x="4388200" y="2819400"/>
            <a:ext cx="14120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USO 30 Min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8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What if we are stopped out? </a:t>
            </a:r>
            <a:endParaRPr/>
          </a:p>
        </p:txBody>
      </p:sp>
      <p:sp>
        <p:nvSpPr>
          <p:cNvPr id="710" name="Google Shape;710;p8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If you are stopped out on the first 3-wave swing entry, you can consider re-entering the position with a newly formed swing wave low (for longs) and a subsequent move above the high of that new swing wave low PROVIDED you are above the .786 retracement of the move from the major swing wave low. </a:t>
            </a:r>
            <a:endParaRPr/>
          </a:p>
          <a:p>
            <a:pPr indent="-171450" lvl="0" marL="171450" rtl="0" algn="l">
              <a:lnSpc>
                <a:spcPct val="90000"/>
              </a:lnSpc>
              <a:spcBef>
                <a:spcPts val="750"/>
              </a:spcBef>
              <a:spcAft>
                <a:spcPts val="0"/>
              </a:spcAft>
              <a:buClr>
                <a:schemeClr val="dk1"/>
              </a:buClr>
              <a:buSzPts val="2100"/>
              <a:buChar char="•"/>
            </a:pPr>
            <a:r>
              <a:rPr lang="en-US"/>
              <a:t>Ideally price is above the .786 retracement of the major swing wave low to high, as well as a minor swing wave low to high.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8"/>
          <p:cNvPicPr preferRelativeResize="0"/>
          <p:nvPr>
            <p:ph idx="1" type="body"/>
          </p:nvPr>
        </p:nvPicPr>
        <p:blipFill rotWithShape="1">
          <a:blip r:embed="rId3">
            <a:alphaModFix/>
          </a:blip>
          <a:srcRect b="0" l="0" r="0" t="0"/>
          <a:stretch/>
        </p:blipFill>
        <p:spPr>
          <a:xfrm>
            <a:off x="1357884" y="1076706"/>
            <a:ext cx="6217429" cy="479400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What if we are stopped out? </a:t>
            </a:r>
            <a:endParaRPr/>
          </a:p>
        </p:txBody>
      </p:sp>
      <p:pic>
        <p:nvPicPr>
          <p:cNvPr id="716" name="Google Shape;716;p83"/>
          <p:cNvPicPr preferRelativeResize="0"/>
          <p:nvPr>
            <p:ph idx="1" type="body"/>
          </p:nvPr>
        </p:nvPicPr>
        <p:blipFill rotWithShape="1">
          <a:blip r:embed="rId3">
            <a:alphaModFix/>
          </a:blip>
          <a:srcRect b="0" l="0" r="0" t="0"/>
          <a:stretch/>
        </p:blipFill>
        <p:spPr>
          <a:xfrm>
            <a:off x="1527048" y="1298448"/>
            <a:ext cx="6099048" cy="537408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8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What if we are stopped out? </a:t>
            </a:r>
            <a:endParaRPr/>
          </a:p>
        </p:txBody>
      </p:sp>
      <p:pic>
        <p:nvPicPr>
          <p:cNvPr id="722" name="Google Shape;722;p84"/>
          <p:cNvPicPr preferRelativeResize="0"/>
          <p:nvPr/>
        </p:nvPicPr>
        <p:blipFill rotWithShape="1">
          <a:blip r:embed="rId3">
            <a:alphaModFix/>
          </a:blip>
          <a:srcRect b="0" l="0" r="0" t="0"/>
          <a:stretch/>
        </p:blipFill>
        <p:spPr>
          <a:xfrm>
            <a:off x="1524000" y="1298448"/>
            <a:ext cx="6096000" cy="537139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What if we are stopped out? </a:t>
            </a:r>
            <a:endParaRPr/>
          </a:p>
        </p:txBody>
      </p:sp>
      <p:pic>
        <p:nvPicPr>
          <p:cNvPr id="728" name="Google Shape;728;p85"/>
          <p:cNvPicPr preferRelativeResize="0"/>
          <p:nvPr>
            <p:ph idx="1" type="body"/>
          </p:nvPr>
        </p:nvPicPr>
        <p:blipFill rotWithShape="1">
          <a:blip r:embed="rId3">
            <a:alphaModFix/>
          </a:blip>
          <a:srcRect b="0" l="0" r="0" t="0"/>
          <a:stretch/>
        </p:blipFill>
        <p:spPr>
          <a:xfrm>
            <a:off x="1527048" y="1298448"/>
            <a:ext cx="6091611" cy="536752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What if we are stopped out? </a:t>
            </a:r>
            <a:endParaRPr/>
          </a:p>
        </p:txBody>
      </p:sp>
      <p:pic>
        <p:nvPicPr>
          <p:cNvPr id="734" name="Google Shape;734;p86"/>
          <p:cNvPicPr preferRelativeResize="0"/>
          <p:nvPr>
            <p:ph idx="1" type="body"/>
          </p:nvPr>
        </p:nvPicPr>
        <p:blipFill rotWithShape="1">
          <a:blip r:embed="rId3">
            <a:alphaModFix/>
          </a:blip>
          <a:srcRect b="0" l="0" r="0" t="0"/>
          <a:stretch/>
        </p:blipFill>
        <p:spPr>
          <a:xfrm>
            <a:off x="1527048" y="1298448"/>
            <a:ext cx="6091612" cy="536752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What if we are stopped out? </a:t>
            </a:r>
            <a:endParaRPr/>
          </a:p>
        </p:txBody>
      </p:sp>
      <p:pic>
        <p:nvPicPr>
          <p:cNvPr id="740" name="Google Shape;740;p87"/>
          <p:cNvPicPr preferRelativeResize="0"/>
          <p:nvPr>
            <p:ph idx="1" type="body"/>
          </p:nvPr>
        </p:nvPicPr>
        <p:blipFill rotWithShape="1">
          <a:blip r:embed="rId3">
            <a:alphaModFix/>
          </a:blip>
          <a:srcRect b="0" l="0" r="0" t="0"/>
          <a:stretch/>
        </p:blipFill>
        <p:spPr>
          <a:xfrm>
            <a:off x="1527048" y="1298448"/>
            <a:ext cx="6091612" cy="536752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88"/>
          <p:cNvSpPr txBox="1"/>
          <p:nvPr/>
        </p:nvSpPr>
        <p:spPr>
          <a:xfrm>
            <a:off x="5562600" y="1905000"/>
            <a:ext cx="292945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Ext. Ret. ratio’s 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used to analyze </a:t>
            </a:r>
            <a:r>
              <a:rPr b="1" i="0" lang="en-US" sz="2400" u="sng" cap="none" strike="noStrike">
                <a:solidFill>
                  <a:schemeClr val="accent1"/>
                </a:solidFill>
                <a:latin typeface="Calibri"/>
                <a:ea typeface="Calibri"/>
                <a:cs typeface="Calibri"/>
                <a:sym typeface="Calibri"/>
              </a:rPr>
              <a:t>trend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waves</a:t>
            </a:r>
            <a:endParaRPr b="0" i="0" sz="1400" u="none" cap="none" strike="noStrike">
              <a:solidFill>
                <a:srgbClr val="000000"/>
              </a:solidFill>
              <a:latin typeface="Arial"/>
              <a:ea typeface="Arial"/>
              <a:cs typeface="Arial"/>
              <a:sym typeface="Arial"/>
            </a:endParaRPr>
          </a:p>
        </p:txBody>
      </p:sp>
      <p:sp>
        <p:nvSpPr>
          <p:cNvPr id="746" name="Google Shape;746;p88"/>
          <p:cNvSpPr/>
          <p:nvPr/>
        </p:nvSpPr>
        <p:spPr>
          <a:xfrm>
            <a:off x="914400" y="1676400"/>
            <a:ext cx="4191000" cy="3544147"/>
          </a:xfrm>
          <a:custGeom>
            <a:rect b="b" l="l" r="r" t="t"/>
            <a:pathLst>
              <a:path extrusionOk="0" h="21600" w="21600">
                <a:moveTo>
                  <a:pt x="0" y="21600"/>
                </a:moveTo>
                <a:lnTo>
                  <a:pt x="725" y="18256"/>
                </a:lnTo>
                <a:lnTo>
                  <a:pt x="1036" y="19612"/>
                </a:lnTo>
                <a:lnTo>
                  <a:pt x="1865" y="15816"/>
                </a:lnTo>
                <a:lnTo>
                  <a:pt x="2227" y="17081"/>
                </a:lnTo>
                <a:lnTo>
                  <a:pt x="3108" y="13647"/>
                </a:lnTo>
                <a:lnTo>
                  <a:pt x="3781" y="17443"/>
                </a:lnTo>
                <a:lnTo>
                  <a:pt x="4558" y="15183"/>
                </a:lnTo>
                <a:lnTo>
                  <a:pt x="5439" y="18798"/>
                </a:lnTo>
                <a:lnTo>
                  <a:pt x="7355" y="11116"/>
                </a:lnTo>
                <a:lnTo>
                  <a:pt x="8391" y="15364"/>
                </a:lnTo>
                <a:lnTo>
                  <a:pt x="11551" y="4338"/>
                </a:lnTo>
                <a:lnTo>
                  <a:pt x="12535" y="7321"/>
                </a:lnTo>
                <a:lnTo>
                  <a:pt x="14452" y="1717"/>
                </a:lnTo>
                <a:lnTo>
                  <a:pt x="15695" y="7863"/>
                </a:lnTo>
                <a:lnTo>
                  <a:pt x="16886" y="3796"/>
                </a:lnTo>
                <a:lnTo>
                  <a:pt x="17922" y="9309"/>
                </a:lnTo>
                <a:lnTo>
                  <a:pt x="18958" y="5513"/>
                </a:lnTo>
                <a:lnTo>
                  <a:pt x="19269" y="6959"/>
                </a:lnTo>
                <a:lnTo>
                  <a:pt x="20357" y="2259"/>
                </a:lnTo>
                <a:lnTo>
                  <a:pt x="20771" y="3344"/>
                </a:lnTo>
                <a:lnTo>
                  <a:pt x="21600" y="0"/>
                </a:lnTo>
              </a:path>
            </a:pathLst>
          </a:custGeom>
          <a:noFill/>
          <a:ln cap="flat" cmpd="sng" w="50800">
            <a:solidFill>
              <a:srgbClr val="001445"/>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grpSp>
        <p:nvGrpSpPr>
          <p:cNvPr id="747" name="Google Shape;747;p88"/>
          <p:cNvGrpSpPr/>
          <p:nvPr/>
        </p:nvGrpSpPr>
        <p:grpSpPr>
          <a:xfrm>
            <a:off x="3732486" y="2001520"/>
            <a:ext cx="650328" cy="1219200"/>
            <a:chOff x="7721600" y="3581400"/>
            <a:chExt cx="1219200" cy="1524000"/>
          </a:xfrm>
        </p:grpSpPr>
        <p:cxnSp>
          <p:nvCxnSpPr>
            <p:cNvPr id="748" name="Google Shape;748;p88"/>
            <p:cNvCxnSpPr/>
            <p:nvPr/>
          </p:nvCxnSpPr>
          <p:spPr>
            <a:xfrm>
              <a:off x="7721600" y="3581400"/>
              <a:ext cx="444500" cy="1250434"/>
            </a:xfrm>
            <a:prstGeom prst="straightConnector1">
              <a:avLst/>
            </a:prstGeom>
            <a:blipFill rotWithShape="1">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749" name="Google Shape;749;p88"/>
            <p:cNvCxnSpPr/>
            <p:nvPr/>
          </p:nvCxnSpPr>
          <p:spPr>
            <a:xfrm flipH="1" rot="-5400000">
              <a:off x="8178800" y="4343400"/>
              <a:ext cx="1143000" cy="381000"/>
            </a:xfrm>
            <a:prstGeom prst="straightConnector1">
              <a:avLst/>
            </a:prstGeom>
            <a:blipFill rotWithShape="0">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750" name="Google Shape;750;p88"/>
            <p:cNvCxnSpPr/>
            <p:nvPr/>
          </p:nvCxnSpPr>
          <p:spPr>
            <a:xfrm flipH="1">
              <a:off x="8166100" y="3962400"/>
              <a:ext cx="393700" cy="869434"/>
            </a:xfrm>
            <a:prstGeom prst="straightConnector1">
              <a:avLst/>
            </a:prstGeom>
            <a:blipFill rotWithShape="0">
              <a:blip r:embed="rId3">
                <a:alphaModFix/>
              </a:blip>
              <a:tile algn="tl" flip="none" tx="2" sx="100000" ty="0" sy="100000"/>
            </a:blipFill>
            <a:ln cap="flat" cmpd="sng" w="44450">
              <a:solidFill>
                <a:srgbClr val="FF0000"/>
              </a:solidFill>
              <a:prstDash val="solid"/>
              <a:round/>
              <a:headEnd len="sm" w="sm" type="none"/>
              <a:tailEnd len="sm" w="sm" type="none"/>
            </a:ln>
          </p:spPr>
        </p:cxnSp>
      </p:grpSp>
      <p:grpSp>
        <p:nvGrpSpPr>
          <p:cNvPr id="751" name="Google Shape;751;p88"/>
          <p:cNvGrpSpPr/>
          <p:nvPr/>
        </p:nvGrpSpPr>
        <p:grpSpPr>
          <a:xfrm>
            <a:off x="1492470" y="3870960"/>
            <a:ext cx="505812" cy="894082"/>
            <a:chOff x="7721600" y="3581400"/>
            <a:chExt cx="1422405" cy="1524004"/>
          </a:xfrm>
        </p:grpSpPr>
        <p:cxnSp>
          <p:nvCxnSpPr>
            <p:cNvPr id="752" name="Google Shape;752;p88"/>
            <p:cNvCxnSpPr/>
            <p:nvPr/>
          </p:nvCxnSpPr>
          <p:spPr>
            <a:xfrm>
              <a:off x="7721600" y="3581400"/>
              <a:ext cx="444500" cy="1250434"/>
            </a:xfrm>
            <a:prstGeom prst="straightConnector1">
              <a:avLst/>
            </a:prstGeom>
            <a:blipFill rotWithShape="1">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753" name="Google Shape;753;p88"/>
            <p:cNvCxnSpPr/>
            <p:nvPr/>
          </p:nvCxnSpPr>
          <p:spPr>
            <a:xfrm>
              <a:off x="8559800" y="3962402"/>
              <a:ext cx="584205" cy="1143002"/>
            </a:xfrm>
            <a:prstGeom prst="straightConnector1">
              <a:avLst/>
            </a:prstGeom>
            <a:blipFill rotWithShape="1">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754" name="Google Shape;754;p88"/>
            <p:cNvCxnSpPr/>
            <p:nvPr/>
          </p:nvCxnSpPr>
          <p:spPr>
            <a:xfrm flipH="1">
              <a:off x="8166100" y="3962400"/>
              <a:ext cx="393700" cy="869434"/>
            </a:xfrm>
            <a:prstGeom prst="straightConnector1">
              <a:avLst/>
            </a:prstGeom>
            <a:blipFill rotWithShape="0">
              <a:blip r:embed="rId3">
                <a:alphaModFix/>
              </a:blip>
              <a:tile algn="tl" flip="none" tx="1" sx="100000" ty="0" sy="100000"/>
            </a:blipFill>
            <a:ln cap="flat" cmpd="sng" w="44450">
              <a:solidFill>
                <a:srgbClr val="FF0000"/>
              </a:solidFill>
              <a:prstDash val="solid"/>
              <a:round/>
              <a:headEnd len="sm" w="sm" type="none"/>
              <a:tailEnd len="sm" w="sm" type="none"/>
            </a:ln>
          </p:spPr>
        </p:cxnSp>
      </p:grpSp>
      <p:sp>
        <p:nvSpPr>
          <p:cNvPr id="755" name="Google Shape;755;p88"/>
          <p:cNvSpPr txBox="1"/>
          <p:nvPr/>
        </p:nvSpPr>
        <p:spPr>
          <a:xfrm>
            <a:off x="5638800" y="3200400"/>
            <a:ext cx="269343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 by measuring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previous </a:t>
            </a:r>
            <a:r>
              <a:rPr b="1" i="0" lang="en-US" sz="2400" u="sng" cap="none" strike="noStrike">
                <a:solidFill>
                  <a:srgbClr val="FF0000"/>
                </a:solidFill>
                <a:latin typeface="Calibri"/>
                <a:ea typeface="Calibri"/>
                <a:cs typeface="Calibri"/>
                <a:sym typeface="Calibri"/>
              </a:rPr>
              <a:t>corrective</a:t>
            </a:r>
            <a:r>
              <a:rPr b="1" i="0" lang="en-US" sz="2400" u="none" cap="none" strike="noStrike">
                <a:solidFill>
                  <a:schemeClr val="accen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waves.</a:t>
            </a:r>
            <a:endParaRPr b="0" i="0" sz="1400" u="none" cap="none" strike="noStrike">
              <a:solidFill>
                <a:srgbClr val="000000"/>
              </a:solidFill>
              <a:latin typeface="Arial"/>
              <a:ea typeface="Arial"/>
              <a:cs typeface="Arial"/>
              <a:sym typeface="Arial"/>
            </a:endParaRPr>
          </a:p>
        </p:txBody>
      </p:sp>
      <p:sp>
        <p:nvSpPr>
          <p:cNvPr id="756" name="Google Shape;756;p88"/>
          <p:cNvSpPr/>
          <p:nvPr/>
        </p:nvSpPr>
        <p:spPr>
          <a:xfrm>
            <a:off x="914400" y="3962400"/>
            <a:ext cx="609600" cy="1222892"/>
          </a:xfrm>
          <a:custGeom>
            <a:rect b="b" l="l" r="r" t="t"/>
            <a:pathLst>
              <a:path extrusionOk="0" h="7953" w="3108">
                <a:moveTo>
                  <a:pt x="0" y="7953"/>
                </a:moveTo>
                <a:lnTo>
                  <a:pt x="725" y="4609"/>
                </a:lnTo>
                <a:cubicBezTo>
                  <a:pt x="829" y="5061"/>
                  <a:pt x="932" y="5513"/>
                  <a:pt x="1036" y="5965"/>
                </a:cubicBezTo>
                <a:lnTo>
                  <a:pt x="1865" y="2169"/>
                </a:lnTo>
                <a:lnTo>
                  <a:pt x="2227" y="3434"/>
                </a:lnTo>
                <a:lnTo>
                  <a:pt x="3108" y="0"/>
                </a:lnTo>
              </a:path>
            </a:pathLst>
          </a:custGeom>
          <a:noFill/>
          <a:ln cap="flat" cmpd="sng" w="50800">
            <a:solidFill>
              <a:schemeClr val="accent1"/>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757" name="Google Shape;757;p88"/>
          <p:cNvSpPr/>
          <p:nvPr/>
        </p:nvSpPr>
        <p:spPr>
          <a:xfrm>
            <a:off x="1981200" y="1981200"/>
            <a:ext cx="1752600" cy="2746892"/>
          </a:xfrm>
          <a:custGeom>
            <a:rect b="b" l="l" r="r" t="t"/>
            <a:pathLst>
              <a:path extrusionOk="0" h="10000" w="10000">
                <a:moveTo>
                  <a:pt x="0" y="10000"/>
                </a:moveTo>
                <a:lnTo>
                  <a:pt x="2174" y="5271"/>
                </a:lnTo>
                <a:lnTo>
                  <a:pt x="3043" y="8322"/>
                </a:lnTo>
                <a:lnTo>
                  <a:pt x="6522" y="1387"/>
                </a:lnTo>
                <a:lnTo>
                  <a:pt x="7826" y="3329"/>
                </a:lnTo>
                <a:lnTo>
                  <a:pt x="10000" y="0"/>
                </a:lnTo>
              </a:path>
            </a:pathLst>
          </a:custGeom>
          <a:noFill/>
          <a:ln cap="flat" cmpd="sng" w="50800">
            <a:solidFill>
              <a:schemeClr val="accent1"/>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grpSp>
        <p:nvGrpSpPr>
          <p:cNvPr id="758" name="Google Shape;758;p88"/>
          <p:cNvGrpSpPr/>
          <p:nvPr/>
        </p:nvGrpSpPr>
        <p:grpSpPr>
          <a:xfrm>
            <a:off x="1447800" y="1578047"/>
            <a:ext cx="2317891" cy="3298752"/>
            <a:chOff x="3606800" y="3250229"/>
            <a:chExt cx="2901314" cy="3926858"/>
          </a:xfrm>
        </p:grpSpPr>
        <p:cxnSp>
          <p:nvCxnSpPr>
            <p:cNvPr id="759" name="Google Shape;759;p88"/>
            <p:cNvCxnSpPr/>
            <p:nvPr/>
          </p:nvCxnSpPr>
          <p:spPr>
            <a:xfrm>
              <a:off x="3683000" y="5943600"/>
              <a:ext cx="1274762" cy="0"/>
            </a:xfrm>
            <a:prstGeom prst="straightConnector1">
              <a:avLst/>
            </a:prstGeom>
            <a:noFill/>
            <a:ln cap="flat" cmpd="sng" w="25400">
              <a:solidFill>
                <a:srgbClr val="0070C0"/>
              </a:solidFill>
              <a:prstDash val="dash"/>
              <a:round/>
              <a:headEnd len="sm" w="sm" type="none"/>
              <a:tailEnd len="sm" w="sm" type="none"/>
            </a:ln>
          </p:spPr>
        </p:cxnSp>
        <p:cxnSp>
          <p:nvCxnSpPr>
            <p:cNvPr id="760" name="Google Shape;760;p88"/>
            <p:cNvCxnSpPr/>
            <p:nvPr/>
          </p:nvCxnSpPr>
          <p:spPr>
            <a:xfrm>
              <a:off x="3606800" y="7162800"/>
              <a:ext cx="1274762" cy="0"/>
            </a:xfrm>
            <a:prstGeom prst="straightConnector1">
              <a:avLst/>
            </a:prstGeom>
            <a:noFill/>
            <a:ln cap="flat" cmpd="sng" w="25400">
              <a:solidFill>
                <a:srgbClr val="0070C0"/>
              </a:solidFill>
              <a:prstDash val="dash"/>
              <a:round/>
              <a:headEnd len="sm" w="sm" type="none"/>
              <a:tailEnd len="sm" w="sm" type="none"/>
            </a:ln>
          </p:spPr>
        </p:cxnSp>
        <p:cxnSp>
          <p:nvCxnSpPr>
            <p:cNvPr id="761" name="Google Shape;761;p88"/>
            <p:cNvCxnSpPr/>
            <p:nvPr/>
          </p:nvCxnSpPr>
          <p:spPr>
            <a:xfrm rot="10800000">
              <a:off x="4942117" y="3639435"/>
              <a:ext cx="41042" cy="3537652"/>
            </a:xfrm>
            <a:prstGeom prst="straightConnector1">
              <a:avLst/>
            </a:prstGeom>
            <a:noFill/>
            <a:ln cap="flat" cmpd="sng" w="25400">
              <a:solidFill>
                <a:srgbClr val="0070C0"/>
              </a:solidFill>
              <a:prstDash val="solid"/>
              <a:round/>
              <a:headEnd len="sm" w="sm" type="none"/>
              <a:tailEnd len="sm" w="sm" type="none"/>
            </a:ln>
          </p:spPr>
        </p:cxnSp>
        <p:cxnSp>
          <p:nvCxnSpPr>
            <p:cNvPr id="762" name="Google Shape;762;p88"/>
            <p:cNvCxnSpPr/>
            <p:nvPr/>
          </p:nvCxnSpPr>
          <p:spPr>
            <a:xfrm flipH="1" rot="10800000">
              <a:off x="4942118" y="3639436"/>
              <a:ext cx="1565996" cy="32668"/>
            </a:xfrm>
            <a:prstGeom prst="straightConnector1">
              <a:avLst/>
            </a:prstGeom>
            <a:noFill/>
            <a:ln cap="flat" cmpd="sng" w="25400">
              <a:solidFill>
                <a:srgbClr val="0070C0"/>
              </a:solidFill>
              <a:prstDash val="dash"/>
              <a:round/>
              <a:headEnd len="sm" w="sm" type="none"/>
              <a:tailEnd len="sm" w="sm" type="none"/>
            </a:ln>
          </p:spPr>
        </p:cxnSp>
        <p:sp>
          <p:nvSpPr>
            <p:cNvPr id="763" name="Google Shape;763;p88"/>
            <p:cNvSpPr/>
            <p:nvPr/>
          </p:nvSpPr>
          <p:spPr>
            <a:xfrm>
              <a:off x="5228258" y="3250229"/>
              <a:ext cx="650101" cy="329742"/>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70C0"/>
                  </a:solidFill>
                  <a:latin typeface="Calibri"/>
                  <a:ea typeface="Calibri"/>
                  <a:cs typeface="Calibri"/>
                  <a:sym typeface="Calibri"/>
                </a:rPr>
                <a:t>261%</a:t>
              </a:r>
              <a:endParaRPr b="0" i="0" sz="1400" u="none" cap="none" strike="noStrike">
                <a:solidFill>
                  <a:srgbClr val="000000"/>
                </a:solidFill>
                <a:latin typeface="Arial"/>
                <a:ea typeface="Arial"/>
                <a:cs typeface="Arial"/>
                <a:sym typeface="Arial"/>
              </a:endParaRPr>
            </a:p>
          </p:txBody>
        </p:sp>
      </p:grpSp>
      <p:grpSp>
        <p:nvGrpSpPr>
          <p:cNvPr id="764" name="Google Shape;764;p88"/>
          <p:cNvGrpSpPr/>
          <p:nvPr/>
        </p:nvGrpSpPr>
        <p:grpSpPr>
          <a:xfrm>
            <a:off x="3657600" y="1273062"/>
            <a:ext cx="2068907" cy="2003538"/>
            <a:chOff x="7721600" y="2792766"/>
            <a:chExt cx="2068907" cy="2388834"/>
          </a:xfrm>
        </p:grpSpPr>
        <p:cxnSp>
          <p:nvCxnSpPr>
            <p:cNvPr id="765" name="Google Shape;765;p88"/>
            <p:cNvCxnSpPr/>
            <p:nvPr/>
          </p:nvCxnSpPr>
          <p:spPr>
            <a:xfrm>
              <a:off x="7721600" y="3581400"/>
              <a:ext cx="1274762" cy="0"/>
            </a:xfrm>
            <a:prstGeom prst="straightConnector1">
              <a:avLst/>
            </a:prstGeom>
            <a:noFill/>
            <a:ln cap="flat" cmpd="sng" w="25400">
              <a:solidFill>
                <a:srgbClr val="0070C0"/>
              </a:solidFill>
              <a:prstDash val="dash"/>
              <a:round/>
              <a:headEnd len="sm" w="sm" type="none"/>
              <a:tailEnd len="sm" w="sm" type="none"/>
            </a:ln>
          </p:spPr>
        </p:cxnSp>
        <p:cxnSp>
          <p:nvCxnSpPr>
            <p:cNvPr id="766" name="Google Shape;766;p88"/>
            <p:cNvCxnSpPr/>
            <p:nvPr/>
          </p:nvCxnSpPr>
          <p:spPr>
            <a:xfrm rot="10800000">
              <a:off x="9017000" y="3200400"/>
              <a:ext cx="76199" cy="1981200"/>
            </a:xfrm>
            <a:prstGeom prst="straightConnector1">
              <a:avLst/>
            </a:prstGeom>
            <a:noFill/>
            <a:ln cap="flat" cmpd="sng" w="25400">
              <a:solidFill>
                <a:srgbClr val="0070C0"/>
              </a:solidFill>
              <a:prstDash val="solid"/>
              <a:round/>
              <a:headEnd len="sm" w="sm" type="none"/>
              <a:tailEnd len="sm" w="sm" type="none"/>
            </a:ln>
          </p:spPr>
        </p:cxnSp>
        <p:cxnSp>
          <p:nvCxnSpPr>
            <p:cNvPr id="767" name="Google Shape;767;p88"/>
            <p:cNvCxnSpPr/>
            <p:nvPr/>
          </p:nvCxnSpPr>
          <p:spPr>
            <a:xfrm flipH="1" rot="10800000">
              <a:off x="9017000" y="3182815"/>
              <a:ext cx="762000" cy="17584"/>
            </a:xfrm>
            <a:prstGeom prst="straightConnector1">
              <a:avLst/>
            </a:prstGeom>
            <a:noFill/>
            <a:ln cap="flat" cmpd="sng" w="25400">
              <a:solidFill>
                <a:srgbClr val="0070C0"/>
              </a:solidFill>
              <a:prstDash val="dash"/>
              <a:round/>
              <a:headEnd len="sm" w="sm" type="none"/>
              <a:tailEnd len="sm" w="sm" type="none"/>
            </a:ln>
          </p:spPr>
        </p:cxnSp>
        <p:cxnSp>
          <p:nvCxnSpPr>
            <p:cNvPr id="768" name="Google Shape;768;p88"/>
            <p:cNvCxnSpPr/>
            <p:nvPr/>
          </p:nvCxnSpPr>
          <p:spPr>
            <a:xfrm>
              <a:off x="7797800" y="5181600"/>
              <a:ext cx="1274762" cy="0"/>
            </a:xfrm>
            <a:prstGeom prst="straightConnector1">
              <a:avLst/>
            </a:prstGeom>
            <a:noFill/>
            <a:ln cap="flat" cmpd="sng" w="25400">
              <a:solidFill>
                <a:srgbClr val="0070C0"/>
              </a:solidFill>
              <a:prstDash val="dash"/>
              <a:round/>
              <a:headEnd len="sm" w="sm" type="none"/>
              <a:tailEnd len="sm" w="sm" type="none"/>
            </a:ln>
          </p:spPr>
        </p:cxnSp>
        <p:sp>
          <p:nvSpPr>
            <p:cNvPr id="769" name="Google Shape;769;p88"/>
            <p:cNvSpPr/>
            <p:nvPr/>
          </p:nvSpPr>
          <p:spPr>
            <a:xfrm>
              <a:off x="9093200" y="2792766"/>
              <a:ext cx="697307" cy="330268"/>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70C0"/>
                  </a:solidFill>
                  <a:latin typeface="Calibri"/>
                  <a:ea typeface="Calibri"/>
                  <a:cs typeface="Calibri"/>
                  <a:sym typeface="Calibri"/>
                </a:rPr>
                <a:t>127.2%</a:t>
              </a:r>
              <a:endParaRPr b="0" i="0" sz="1400" u="none" cap="none" strike="noStrike">
                <a:solidFill>
                  <a:srgbClr val="000000"/>
                </a:solidFill>
                <a:latin typeface="Arial"/>
                <a:ea typeface="Arial"/>
                <a:cs typeface="Arial"/>
                <a:sym typeface="Arial"/>
              </a:endParaRPr>
            </a:p>
          </p:txBody>
        </p:sp>
      </p:grpSp>
      <p:sp>
        <p:nvSpPr>
          <p:cNvPr id="770" name="Google Shape;770;p88"/>
          <p:cNvSpPr txBox="1"/>
          <p:nvPr/>
        </p:nvSpPr>
        <p:spPr>
          <a:xfrm>
            <a:off x="838200" y="609600"/>
            <a:ext cx="4993996"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External Retracements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45"/>
                                        </p:tgtEl>
                                        <p:attrNameLst>
                                          <p:attrName>style.visibility</p:attrName>
                                        </p:attrNameLst>
                                      </p:cBhvr>
                                      <p:to>
                                        <p:strVal val="visible"/>
                                      </p:to>
                                    </p:set>
                                    <p:anim calcmode="lin" valueType="num">
                                      <p:cBhvr additive="base">
                                        <p:cTn dur="500"/>
                                        <p:tgtEl>
                                          <p:spTgt spid="745"/>
                                        </p:tgtEl>
                                        <p:attrNameLst>
                                          <p:attrName>ppt_w</p:attrName>
                                        </p:attrNameLst>
                                      </p:cBhvr>
                                      <p:tavLst>
                                        <p:tav fmla="" tm="0">
                                          <p:val>
                                            <p:strVal val="0"/>
                                          </p:val>
                                        </p:tav>
                                        <p:tav fmla="" tm="100000">
                                          <p:val>
                                            <p:strVal val="#ppt_w"/>
                                          </p:val>
                                        </p:tav>
                                      </p:tavLst>
                                    </p:anim>
                                    <p:anim calcmode="lin" valueType="num">
                                      <p:cBhvr additive="base">
                                        <p:cTn dur="500"/>
                                        <p:tgtEl>
                                          <p:spTgt spid="74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7"/>
                                        </p:tgtEl>
                                        <p:attrNameLst>
                                          <p:attrName>style.visibility</p:attrName>
                                        </p:attrNameLst>
                                      </p:cBhvr>
                                      <p:to>
                                        <p:strVal val="visible"/>
                                      </p:to>
                                    </p:set>
                                    <p:anim calcmode="lin" valueType="num">
                                      <p:cBhvr additive="base">
                                        <p:cTn dur="500"/>
                                        <p:tgtEl>
                                          <p:spTgt spid="757"/>
                                        </p:tgtEl>
                                        <p:attrNameLst>
                                          <p:attrName>ppt_w</p:attrName>
                                        </p:attrNameLst>
                                      </p:cBhvr>
                                      <p:tavLst>
                                        <p:tav fmla="" tm="0">
                                          <p:val>
                                            <p:strVal val="0"/>
                                          </p:val>
                                        </p:tav>
                                        <p:tav fmla="" tm="100000">
                                          <p:val>
                                            <p:strVal val="#ppt_w"/>
                                          </p:val>
                                        </p:tav>
                                      </p:tavLst>
                                    </p:anim>
                                    <p:anim calcmode="lin" valueType="num">
                                      <p:cBhvr additive="base">
                                        <p:cTn dur="500"/>
                                        <p:tgtEl>
                                          <p:spTgt spid="75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56"/>
                                        </p:tgtEl>
                                        <p:attrNameLst>
                                          <p:attrName>style.visibility</p:attrName>
                                        </p:attrNameLst>
                                      </p:cBhvr>
                                      <p:to>
                                        <p:strVal val="visible"/>
                                      </p:to>
                                    </p:set>
                                    <p:anim calcmode="lin" valueType="num">
                                      <p:cBhvr additive="base">
                                        <p:cTn dur="500"/>
                                        <p:tgtEl>
                                          <p:spTgt spid="756"/>
                                        </p:tgtEl>
                                        <p:attrNameLst>
                                          <p:attrName>ppt_w</p:attrName>
                                        </p:attrNameLst>
                                      </p:cBhvr>
                                      <p:tavLst>
                                        <p:tav fmla="" tm="0">
                                          <p:val>
                                            <p:strVal val="0"/>
                                          </p:val>
                                        </p:tav>
                                        <p:tav fmla="" tm="100000">
                                          <p:val>
                                            <p:strVal val="#ppt_w"/>
                                          </p:val>
                                        </p:tav>
                                      </p:tavLst>
                                    </p:anim>
                                    <p:anim calcmode="lin" valueType="num">
                                      <p:cBhvr additive="base">
                                        <p:cTn dur="500"/>
                                        <p:tgtEl>
                                          <p:spTgt spid="75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5"/>
                                        </p:tgtEl>
                                        <p:attrNameLst>
                                          <p:attrName>style.visibility</p:attrName>
                                        </p:attrNameLst>
                                      </p:cBhvr>
                                      <p:to>
                                        <p:strVal val="visible"/>
                                      </p:to>
                                    </p:set>
                                    <p:anim calcmode="lin" valueType="num">
                                      <p:cBhvr additive="base">
                                        <p:cTn dur="500"/>
                                        <p:tgtEl>
                                          <p:spTgt spid="755"/>
                                        </p:tgtEl>
                                        <p:attrNameLst>
                                          <p:attrName>ppt_w</p:attrName>
                                        </p:attrNameLst>
                                      </p:cBhvr>
                                      <p:tavLst>
                                        <p:tav fmla="" tm="0">
                                          <p:val>
                                            <p:strVal val="0"/>
                                          </p:val>
                                        </p:tav>
                                        <p:tav fmla="" tm="100000">
                                          <p:val>
                                            <p:strVal val="#ppt_w"/>
                                          </p:val>
                                        </p:tav>
                                      </p:tavLst>
                                    </p:anim>
                                    <p:anim calcmode="lin" valueType="num">
                                      <p:cBhvr additive="base">
                                        <p:cTn dur="500"/>
                                        <p:tgtEl>
                                          <p:spTgt spid="75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47"/>
                                        </p:tgtEl>
                                        <p:attrNameLst>
                                          <p:attrName>style.visibility</p:attrName>
                                        </p:attrNameLst>
                                      </p:cBhvr>
                                      <p:to>
                                        <p:strVal val="visible"/>
                                      </p:to>
                                    </p:set>
                                    <p:anim calcmode="lin" valueType="num">
                                      <p:cBhvr additive="base">
                                        <p:cTn dur="500"/>
                                        <p:tgtEl>
                                          <p:spTgt spid="747"/>
                                        </p:tgtEl>
                                        <p:attrNameLst>
                                          <p:attrName>ppt_w</p:attrName>
                                        </p:attrNameLst>
                                      </p:cBhvr>
                                      <p:tavLst>
                                        <p:tav fmla="" tm="0">
                                          <p:val>
                                            <p:strVal val="0"/>
                                          </p:val>
                                        </p:tav>
                                        <p:tav fmla="" tm="100000">
                                          <p:val>
                                            <p:strVal val="#ppt_w"/>
                                          </p:val>
                                        </p:tav>
                                      </p:tavLst>
                                    </p:anim>
                                    <p:anim calcmode="lin" valueType="num">
                                      <p:cBhvr additive="base">
                                        <p:cTn dur="500"/>
                                        <p:tgtEl>
                                          <p:spTgt spid="74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500"/>
                                        <p:tgtEl>
                                          <p:spTgt spid="751"/>
                                        </p:tgtEl>
                                        <p:attrNameLst>
                                          <p:attrName>ppt_w</p:attrName>
                                        </p:attrNameLst>
                                      </p:cBhvr>
                                      <p:tavLst>
                                        <p:tav fmla="" tm="0">
                                          <p:val>
                                            <p:strVal val="0"/>
                                          </p:val>
                                        </p:tav>
                                        <p:tav fmla="" tm="100000">
                                          <p:val>
                                            <p:strVal val="#ppt_w"/>
                                          </p:val>
                                        </p:tav>
                                      </p:tavLst>
                                    </p:anim>
                                    <p:anim calcmode="lin" valueType="num">
                                      <p:cBhvr additive="base">
                                        <p:cTn dur="500"/>
                                        <p:tgtEl>
                                          <p:spTgt spid="75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8"/>
                                        </p:tgtEl>
                                        <p:attrNameLst>
                                          <p:attrName>style.visibility</p:attrName>
                                        </p:attrNameLst>
                                      </p:cBhvr>
                                      <p:to>
                                        <p:strVal val="visible"/>
                                      </p:to>
                                    </p:set>
                                    <p:anim calcmode="lin" valueType="num">
                                      <p:cBhvr additive="base">
                                        <p:cTn dur="500"/>
                                        <p:tgtEl>
                                          <p:spTgt spid="758"/>
                                        </p:tgtEl>
                                        <p:attrNameLst>
                                          <p:attrName>ppt_w</p:attrName>
                                        </p:attrNameLst>
                                      </p:cBhvr>
                                      <p:tavLst>
                                        <p:tav fmla="" tm="0">
                                          <p:val>
                                            <p:strVal val="0"/>
                                          </p:val>
                                        </p:tav>
                                        <p:tav fmla="" tm="100000">
                                          <p:val>
                                            <p:strVal val="#ppt_w"/>
                                          </p:val>
                                        </p:tav>
                                      </p:tavLst>
                                    </p:anim>
                                    <p:anim calcmode="lin" valueType="num">
                                      <p:cBhvr additive="base">
                                        <p:cTn dur="500"/>
                                        <p:tgtEl>
                                          <p:spTgt spid="75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4"/>
                                        </p:tgtEl>
                                        <p:attrNameLst>
                                          <p:attrName>style.visibility</p:attrName>
                                        </p:attrNameLst>
                                      </p:cBhvr>
                                      <p:to>
                                        <p:strVal val="visible"/>
                                      </p:to>
                                    </p:set>
                                    <p:anim calcmode="lin" valueType="num">
                                      <p:cBhvr additive="base">
                                        <p:cTn dur="500"/>
                                        <p:tgtEl>
                                          <p:spTgt spid="764"/>
                                        </p:tgtEl>
                                        <p:attrNameLst>
                                          <p:attrName>ppt_w</p:attrName>
                                        </p:attrNameLst>
                                      </p:cBhvr>
                                      <p:tavLst>
                                        <p:tav fmla="" tm="0">
                                          <p:val>
                                            <p:strVal val="0"/>
                                          </p:val>
                                        </p:tav>
                                        <p:tav fmla="" tm="100000">
                                          <p:val>
                                            <p:strVal val="#ppt_w"/>
                                          </p:val>
                                        </p:tav>
                                      </p:tavLst>
                                    </p:anim>
                                    <p:anim calcmode="lin" valueType="num">
                                      <p:cBhvr additive="base">
                                        <p:cTn dur="500"/>
                                        <p:tgtEl>
                                          <p:spTgt spid="76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9"/>
          <p:cNvSpPr txBox="1"/>
          <p:nvPr>
            <p:ph idx="1" type="body"/>
          </p:nvPr>
        </p:nvSpPr>
        <p:spPr>
          <a:xfrm>
            <a:off x="457647" y="1821657"/>
            <a:ext cx="4039568" cy="4304110"/>
          </a:xfrm>
          <a:prstGeom prst="rect">
            <a:avLst/>
          </a:prstGeom>
          <a:noFill/>
          <a:ln>
            <a:noFill/>
          </a:ln>
        </p:spPr>
        <p:txBody>
          <a:bodyPr anchorCtr="0" anchor="t" bIns="45700" lIns="91425" spcFirstLastPara="1" rIns="91425" wrap="square" tIns="45700">
            <a:normAutofit/>
          </a:bodyPr>
          <a:lstStyle/>
          <a:p>
            <a:pPr indent="-401822" lvl="2" marL="401822" rtl="0" algn="l">
              <a:lnSpc>
                <a:spcPct val="90000"/>
              </a:lnSpc>
              <a:spcBef>
                <a:spcPts val="0"/>
              </a:spcBef>
              <a:spcAft>
                <a:spcPts val="0"/>
              </a:spcAft>
              <a:buClr>
                <a:schemeClr val="dk1"/>
              </a:buClr>
              <a:buSzPts val="2700"/>
              <a:buChar char="•"/>
            </a:pPr>
            <a:r>
              <a:rPr lang="en-US" sz="2700"/>
              <a:t>Helps determine the completion of a </a:t>
            </a:r>
            <a:r>
              <a:rPr b="1" lang="en-US" sz="2700"/>
              <a:t>trend wave</a:t>
            </a:r>
            <a:endParaRPr sz="2700"/>
          </a:p>
          <a:p>
            <a:pPr indent="-401822" lvl="2" marL="401822" rtl="0" algn="l">
              <a:lnSpc>
                <a:spcPct val="90000"/>
              </a:lnSpc>
              <a:spcBef>
                <a:spcPts val="844"/>
              </a:spcBef>
              <a:spcAft>
                <a:spcPts val="0"/>
              </a:spcAft>
              <a:buClr>
                <a:schemeClr val="dk1"/>
              </a:buClr>
              <a:buSzPts val="2700"/>
              <a:buChar char="•"/>
            </a:pPr>
            <a:r>
              <a:rPr lang="en-US" sz="2700"/>
              <a:t>Serves as potential </a:t>
            </a:r>
            <a:r>
              <a:rPr b="1" lang="en-US" sz="2700"/>
              <a:t>Exit </a:t>
            </a:r>
            <a:r>
              <a:rPr lang="en-US" sz="2700"/>
              <a:t>levels for trades in the direction of the larger trend</a:t>
            </a:r>
            <a:endParaRPr/>
          </a:p>
          <a:p>
            <a:pPr indent="-401822" lvl="2" marL="401822" rtl="0" algn="l">
              <a:lnSpc>
                <a:spcPct val="90000"/>
              </a:lnSpc>
              <a:spcBef>
                <a:spcPts val="844"/>
              </a:spcBef>
              <a:spcAft>
                <a:spcPts val="0"/>
              </a:spcAft>
              <a:buClr>
                <a:schemeClr val="dk1"/>
              </a:buClr>
              <a:buSzPts val="2700"/>
              <a:buChar char="•"/>
            </a:pPr>
            <a:r>
              <a:rPr lang="en-US" sz="2700"/>
              <a:t>Serves as potential entry for contra-trend trades</a:t>
            </a:r>
            <a:endParaRPr/>
          </a:p>
          <a:p>
            <a:pPr indent="-278986" lvl="0" marL="482186" rtl="0" algn="l">
              <a:lnSpc>
                <a:spcPct val="90000"/>
              </a:lnSpc>
              <a:spcBef>
                <a:spcPts val="844"/>
              </a:spcBef>
              <a:spcAft>
                <a:spcPts val="0"/>
              </a:spcAft>
              <a:buClr>
                <a:schemeClr val="dk1"/>
              </a:buClr>
              <a:buSzPts val="3200"/>
              <a:buNone/>
            </a:pPr>
            <a:r>
              <a:t/>
            </a:r>
            <a:endParaRPr sz="3200"/>
          </a:p>
          <a:p>
            <a:pPr indent="-162707" lvl="3" marL="321457" rtl="0" algn="l">
              <a:lnSpc>
                <a:spcPct val="90000"/>
              </a:lnSpc>
              <a:spcBef>
                <a:spcPts val="844"/>
              </a:spcBef>
              <a:spcAft>
                <a:spcPts val="0"/>
              </a:spcAft>
              <a:buClr>
                <a:schemeClr val="dk1"/>
              </a:buClr>
              <a:buSzPts val="2500"/>
              <a:buFont typeface="Arial"/>
              <a:buNone/>
            </a:pPr>
            <a:r>
              <a:t/>
            </a:r>
            <a:endParaRPr b="1" sz="2500" u="sng"/>
          </a:p>
        </p:txBody>
      </p:sp>
      <p:sp>
        <p:nvSpPr>
          <p:cNvPr id="776" name="Google Shape;776;p89"/>
          <p:cNvSpPr txBox="1"/>
          <p:nvPr>
            <p:ph idx="4294967295" type="body"/>
          </p:nvPr>
        </p:nvSpPr>
        <p:spPr>
          <a:xfrm>
            <a:off x="5102225" y="1676400"/>
            <a:ext cx="4041775" cy="3268663"/>
          </a:xfrm>
          <a:prstGeom prst="rect">
            <a:avLst/>
          </a:prstGeom>
          <a:noFill/>
          <a:ln>
            <a:noFill/>
          </a:ln>
        </p:spPr>
        <p:txBody>
          <a:bodyPr anchorCtr="0" anchor="t" bIns="45700" lIns="91425" spcFirstLastPara="1" rIns="91425" wrap="square" tIns="45700">
            <a:normAutofit/>
          </a:bodyPr>
          <a:lstStyle/>
          <a:p>
            <a:pPr indent="-171450" lvl="0" marL="171450" rtl="0" algn="ctr">
              <a:lnSpc>
                <a:spcPct val="90000"/>
              </a:lnSpc>
              <a:spcBef>
                <a:spcPts val="0"/>
              </a:spcBef>
              <a:spcAft>
                <a:spcPts val="0"/>
              </a:spcAft>
              <a:buClr>
                <a:schemeClr val="dk1"/>
              </a:buClr>
              <a:buSzPts val="3200"/>
              <a:buNone/>
            </a:pPr>
            <a:r>
              <a:rPr b="1" lang="en-US" sz="3200"/>
              <a:t>    Key Ratios</a:t>
            </a:r>
            <a:endParaRPr b="1" sz="1800"/>
          </a:p>
          <a:p>
            <a:pPr indent="-171450" lvl="1" marL="514350" rtl="0" algn="ctr">
              <a:lnSpc>
                <a:spcPct val="90000"/>
              </a:lnSpc>
              <a:spcBef>
                <a:spcPts val="844"/>
              </a:spcBef>
              <a:spcAft>
                <a:spcPts val="0"/>
              </a:spcAft>
              <a:buClr>
                <a:schemeClr val="dk1"/>
              </a:buClr>
              <a:buSzPts val="3200"/>
              <a:buNone/>
            </a:pPr>
            <a:r>
              <a:rPr b="1" lang="en-US" sz="3200"/>
              <a:t>127.2 %</a:t>
            </a:r>
            <a:endParaRPr/>
          </a:p>
          <a:p>
            <a:pPr indent="-171450" lvl="1" marL="514350" rtl="0" algn="ctr">
              <a:lnSpc>
                <a:spcPct val="90000"/>
              </a:lnSpc>
              <a:spcBef>
                <a:spcPts val="844"/>
              </a:spcBef>
              <a:spcAft>
                <a:spcPts val="0"/>
              </a:spcAft>
              <a:buClr>
                <a:schemeClr val="dk1"/>
              </a:buClr>
              <a:buSzPts val="3200"/>
              <a:buNone/>
            </a:pPr>
            <a:r>
              <a:rPr b="1" lang="en-US" sz="3200"/>
              <a:t>161.8 %</a:t>
            </a:r>
            <a:endParaRPr/>
          </a:p>
          <a:p>
            <a:pPr indent="-171450" lvl="1" marL="514350" rtl="0" algn="ctr">
              <a:lnSpc>
                <a:spcPct val="90000"/>
              </a:lnSpc>
              <a:spcBef>
                <a:spcPts val="844"/>
              </a:spcBef>
              <a:spcAft>
                <a:spcPts val="0"/>
              </a:spcAft>
              <a:buClr>
                <a:schemeClr val="dk1"/>
              </a:buClr>
              <a:buSzPts val="3200"/>
              <a:buNone/>
            </a:pPr>
            <a:r>
              <a:rPr b="1" lang="en-US" sz="3200"/>
              <a:t>200.0 %</a:t>
            </a:r>
            <a:endParaRPr/>
          </a:p>
          <a:p>
            <a:pPr indent="-171450" lvl="1" marL="514350" rtl="0" algn="ctr">
              <a:lnSpc>
                <a:spcPct val="90000"/>
              </a:lnSpc>
              <a:spcBef>
                <a:spcPts val="844"/>
              </a:spcBef>
              <a:spcAft>
                <a:spcPts val="0"/>
              </a:spcAft>
              <a:buClr>
                <a:schemeClr val="dk1"/>
              </a:buClr>
              <a:buSzPts val="3200"/>
              <a:buNone/>
            </a:pPr>
            <a:r>
              <a:rPr b="1" lang="en-US" sz="3200"/>
              <a:t>261.8 %</a:t>
            </a:r>
            <a:endParaRPr/>
          </a:p>
          <a:p>
            <a:pPr indent="-171450" lvl="1" marL="514350" rtl="0" algn="ctr">
              <a:lnSpc>
                <a:spcPct val="90000"/>
              </a:lnSpc>
              <a:spcBef>
                <a:spcPts val="844"/>
              </a:spcBef>
              <a:spcAft>
                <a:spcPts val="0"/>
              </a:spcAft>
              <a:buClr>
                <a:schemeClr val="dk1"/>
              </a:buClr>
              <a:buSzPts val="3200"/>
              <a:buNone/>
            </a:pPr>
            <a:r>
              <a:rPr b="1" lang="en-US" sz="3200"/>
              <a:t>423.6%</a:t>
            </a:r>
            <a:endParaRPr/>
          </a:p>
          <a:p>
            <a:pPr indent="-38100" lvl="0" marL="171450" rtl="0" algn="l">
              <a:lnSpc>
                <a:spcPct val="90000"/>
              </a:lnSpc>
              <a:spcBef>
                <a:spcPts val="750"/>
              </a:spcBef>
              <a:spcAft>
                <a:spcPts val="0"/>
              </a:spcAft>
              <a:buClr>
                <a:schemeClr val="dk1"/>
              </a:buClr>
              <a:buSzPts val="2100"/>
              <a:buNone/>
            </a:pPr>
            <a:r>
              <a:t/>
            </a:r>
            <a:endParaRPr/>
          </a:p>
        </p:txBody>
      </p:sp>
      <p:sp>
        <p:nvSpPr>
          <p:cNvPr id="777" name="Google Shape;777;p89"/>
          <p:cNvSpPr txBox="1"/>
          <p:nvPr/>
        </p:nvSpPr>
        <p:spPr>
          <a:xfrm>
            <a:off x="838200" y="609600"/>
            <a:ext cx="4993996"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External Retracements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grpSp>
        <p:nvGrpSpPr>
          <p:cNvPr id="782" name="Google Shape;782;p90"/>
          <p:cNvGrpSpPr/>
          <p:nvPr/>
        </p:nvGrpSpPr>
        <p:grpSpPr>
          <a:xfrm>
            <a:off x="1752600" y="1371599"/>
            <a:ext cx="2655931" cy="3036333"/>
            <a:chOff x="5638798" y="2612456"/>
            <a:chExt cx="2902679" cy="2887729"/>
          </a:xfrm>
        </p:grpSpPr>
        <p:cxnSp>
          <p:nvCxnSpPr>
            <p:cNvPr id="783" name="Google Shape;783;p90"/>
            <p:cNvCxnSpPr/>
            <p:nvPr/>
          </p:nvCxnSpPr>
          <p:spPr>
            <a:xfrm>
              <a:off x="5638800" y="2895600"/>
              <a:ext cx="2819400" cy="0"/>
            </a:xfrm>
            <a:prstGeom prst="straightConnector1">
              <a:avLst/>
            </a:prstGeom>
            <a:noFill/>
            <a:ln cap="flat" cmpd="sng" w="31750">
              <a:solidFill>
                <a:schemeClr val="dk1"/>
              </a:solidFill>
              <a:prstDash val="solid"/>
              <a:miter lim="800000"/>
              <a:headEnd len="sm" w="sm" type="none"/>
              <a:tailEnd len="sm" w="sm" type="none"/>
            </a:ln>
          </p:spPr>
        </p:cxnSp>
        <p:sp>
          <p:nvSpPr>
            <p:cNvPr id="784" name="Google Shape;784;p90"/>
            <p:cNvSpPr txBox="1"/>
            <p:nvPr/>
          </p:nvSpPr>
          <p:spPr>
            <a:xfrm>
              <a:off x="7720781" y="2612456"/>
              <a:ext cx="648565" cy="3512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2.00</a:t>
              </a:r>
              <a:endParaRPr b="0" i="0" sz="1400" u="none" cap="none" strike="noStrike">
                <a:solidFill>
                  <a:srgbClr val="000000"/>
                </a:solidFill>
                <a:latin typeface="Arial"/>
                <a:ea typeface="Arial"/>
                <a:cs typeface="Arial"/>
                <a:sym typeface="Arial"/>
              </a:endParaRPr>
            </a:p>
          </p:txBody>
        </p:sp>
        <p:sp>
          <p:nvSpPr>
            <p:cNvPr id="785" name="Google Shape;785;p90"/>
            <p:cNvSpPr txBox="1"/>
            <p:nvPr/>
          </p:nvSpPr>
          <p:spPr>
            <a:xfrm>
              <a:off x="7720785" y="4206810"/>
              <a:ext cx="648565" cy="3512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1.00</a:t>
              </a:r>
              <a:endParaRPr b="0" i="0" sz="1400" u="none" cap="none" strike="noStrike">
                <a:solidFill>
                  <a:srgbClr val="000000"/>
                </a:solidFill>
                <a:latin typeface="Arial"/>
                <a:ea typeface="Arial"/>
                <a:cs typeface="Arial"/>
                <a:sym typeface="Arial"/>
              </a:endParaRPr>
            </a:p>
          </p:txBody>
        </p:sp>
        <p:sp>
          <p:nvSpPr>
            <p:cNvPr id="786" name="Google Shape;786;p90"/>
            <p:cNvSpPr txBox="1"/>
            <p:nvPr/>
          </p:nvSpPr>
          <p:spPr>
            <a:xfrm>
              <a:off x="7720785" y="3844457"/>
              <a:ext cx="776455" cy="3512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1.272</a:t>
              </a:r>
              <a:endParaRPr b="0" i="0" sz="1400" u="none" cap="none" strike="noStrike">
                <a:solidFill>
                  <a:srgbClr val="000000"/>
                </a:solidFill>
                <a:latin typeface="Arial"/>
                <a:ea typeface="Arial"/>
                <a:cs typeface="Arial"/>
                <a:sym typeface="Arial"/>
              </a:endParaRPr>
            </a:p>
          </p:txBody>
        </p:sp>
        <p:sp>
          <p:nvSpPr>
            <p:cNvPr id="787" name="Google Shape;787;p90"/>
            <p:cNvSpPr txBox="1"/>
            <p:nvPr/>
          </p:nvSpPr>
          <p:spPr>
            <a:xfrm>
              <a:off x="7720781" y="5148929"/>
              <a:ext cx="776455" cy="3512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0.000</a:t>
              </a:r>
              <a:endParaRPr b="0" i="0" sz="1400" u="none" cap="none" strike="noStrike">
                <a:solidFill>
                  <a:srgbClr val="000000"/>
                </a:solidFill>
                <a:latin typeface="Arial"/>
                <a:ea typeface="Arial"/>
                <a:cs typeface="Arial"/>
                <a:sym typeface="Arial"/>
              </a:endParaRPr>
            </a:p>
          </p:txBody>
        </p:sp>
        <p:sp>
          <p:nvSpPr>
            <p:cNvPr id="788" name="Google Shape;788;p90"/>
            <p:cNvSpPr txBox="1"/>
            <p:nvPr/>
          </p:nvSpPr>
          <p:spPr>
            <a:xfrm>
              <a:off x="7720782" y="3047280"/>
              <a:ext cx="776455" cy="3512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1.618</a:t>
              </a:r>
              <a:endParaRPr b="0" i="0" sz="1400" u="none" cap="none" strike="noStrike">
                <a:solidFill>
                  <a:srgbClr val="000000"/>
                </a:solidFill>
                <a:latin typeface="Arial"/>
                <a:ea typeface="Arial"/>
                <a:cs typeface="Arial"/>
                <a:sym typeface="Arial"/>
              </a:endParaRPr>
            </a:p>
          </p:txBody>
        </p:sp>
        <p:cxnSp>
          <p:nvCxnSpPr>
            <p:cNvPr id="789" name="Google Shape;789;p90"/>
            <p:cNvCxnSpPr/>
            <p:nvPr/>
          </p:nvCxnSpPr>
          <p:spPr>
            <a:xfrm>
              <a:off x="5638800" y="5410200"/>
              <a:ext cx="2819400" cy="0"/>
            </a:xfrm>
            <a:prstGeom prst="straightConnector1">
              <a:avLst/>
            </a:prstGeom>
            <a:noFill/>
            <a:ln cap="flat" cmpd="sng" w="31750">
              <a:solidFill>
                <a:schemeClr val="dk1"/>
              </a:solidFill>
              <a:prstDash val="solid"/>
              <a:miter lim="800000"/>
              <a:headEnd len="sm" w="sm" type="none"/>
              <a:tailEnd len="sm" w="sm" type="none"/>
            </a:ln>
          </p:spPr>
        </p:cxnSp>
        <p:cxnSp>
          <p:nvCxnSpPr>
            <p:cNvPr id="790" name="Google Shape;790;p90"/>
            <p:cNvCxnSpPr/>
            <p:nvPr/>
          </p:nvCxnSpPr>
          <p:spPr>
            <a:xfrm>
              <a:off x="5638800" y="4191000"/>
              <a:ext cx="2819400" cy="0"/>
            </a:xfrm>
            <a:prstGeom prst="straightConnector1">
              <a:avLst/>
            </a:prstGeom>
            <a:noFill/>
            <a:ln cap="flat" cmpd="sng" w="31750">
              <a:solidFill>
                <a:schemeClr val="dk1"/>
              </a:solidFill>
              <a:prstDash val="solid"/>
              <a:miter lim="800000"/>
              <a:headEnd len="sm" w="sm" type="none"/>
              <a:tailEnd len="sm" w="sm" type="none"/>
            </a:ln>
          </p:spPr>
        </p:cxnSp>
        <p:cxnSp>
          <p:nvCxnSpPr>
            <p:cNvPr id="791" name="Google Shape;791;p90"/>
            <p:cNvCxnSpPr/>
            <p:nvPr/>
          </p:nvCxnSpPr>
          <p:spPr>
            <a:xfrm>
              <a:off x="5638800" y="3409634"/>
              <a:ext cx="2819400" cy="0"/>
            </a:xfrm>
            <a:prstGeom prst="straightConnector1">
              <a:avLst/>
            </a:prstGeom>
            <a:noFill/>
            <a:ln cap="flat" cmpd="sng" w="31750">
              <a:solidFill>
                <a:schemeClr val="dk1"/>
              </a:solidFill>
              <a:prstDash val="solid"/>
              <a:miter lim="800000"/>
              <a:headEnd len="sm" w="sm" type="none"/>
              <a:tailEnd len="sm" w="sm" type="none"/>
            </a:ln>
          </p:spPr>
        </p:cxnSp>
        <p:cxnSp>
          <p:nvCxnSpPr>
            <p:cNvPr id="792" name="Google Shape;792;p90"/>
            <p:cNvCxnSpPr/>
            <p:nvPr/>
          </p:nvCxnSpPr>
          <p:spPr>
            <a:xfrm>
              <a:off x="5638798" y="4496694"/>
              <a:ext cx="2819399" cy="0"/>
            </a:xfrm>
            <a:prstGeom prst="straightConnector1">
              <a:avLst/>
            </a:prstGeom>
            <a:noFill/>
            <a:ln cap="flat" cmpd="sng" w="31750">
              <a:solidFill>
                <a:schemeClr val="dk1"/>
              </a:solidFill>
              <a:prstDash val="solid"/>
              <a:miter lim="800000"/>
              <a:headEnd len="sm" w="sm" type="none"/>
              <a:tailEnd len="sm" w="sm" type="none"/>
            </a:ln>
          </p:spPr>
        </p:cxnSp>
        <p:cxnSp>
          <p:nvCxnSpPr>
            <p:cNvPr id="793" name="Google Shape;793;p90"/>
            <p:cNvCxnSpPr/>
            <p:nvPr/>
          </p:nvCxnSpPr>
          <p:spPr>
            <a:xfrm>
              <a:off x="5722077" y="5148929"/>
              <a:ext cx="2819400" cy="0"/>
            </a:xfrm>
            <a:prstGeom prst="straightConnector1">
              <a:avLst/>
            </a:prstGeom>
            <a:noFill/>
            <a:ln cap="flat" cmpd="sng" w="31750">
              <a:solidFill>
                <a:schemeClr val="dk1"/>
              </a:solidFill>
              <a:prstDash val="solid"/>
              <a:miter lim="800000"/>
              <a:headEnd len="sm" w="sm" type="none"/>
              <a:tailEnd len="sm" w="sm" type="none"/>
            </a:ln>
          </p:spPr>
        </p:cxnSp>
        <p:sp>
          <p:nvSpPr>
            <p:cNvPr id="794" name="Google Shape;794;p90"/>
            <p:cNvSpPr txBox="1"/>
            <p:nvPr/>
          </p:nvSpPr>
          <p:spPr>
            <a:xfrm>
              <a:off x="7720781" y="4786576"/>
              <a:ext cx="779959" cy="3512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0.618</a:t>
              </a:r>
              <a:endParaRPr b="0" i="0" sz="1400" u="none" cap="none" strike="noStrike">
                <a:solidFill>
                  <a:srgbClr val="000000"/>
                </a:solidFill>
                <a:latin typeface="Arial"/>
                <a:ea typeface="Arial"/>
                <a:cs typeface="Arial"/>
                <a:sym typeface="Arial"/>
              </a:endParaRPr>
            </a:p>
          </p:txBody>
        </p:sp>
      </p:grpSp>
      <p:sp>
        <p:nvSpPr>
          <p:cNvPr id="795" name="Google Shape;795;p90"/>
          <p:cNvSpPr txBox="1"/>
          <p:nvPr/>
        </p:nvSpPr>
        <p:spPr>
          <a:xfrm>
            <a:off x="5029200" y="2362200"/>
            <a:ext cx="3337709" cy="1200329"/>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a:pPr>
            <a:r>
              <a:rPr b="1" i="0" lang="en-US" sz="2400" u="none" cap="none" strike="noStrike">
                <a:solidFill>
                  <a:schemeClr val="dk1"/>
                </a:solidFill>
                <a:latin typeface="Calibri"/>
                <a:ea typeface="Calibri"/>
                <a:cs typeface="Calibri"/>
                <a:sym typeface="Calibri"/>
              </a:rPr>
              <a:t>Identify a completed</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correction &amp; anticipate a</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new trend wave</a:t>
            </a:r>
            <a:endParaRPr b="0" i="0" sz="1400" u="none" cap="none" strike="noStrike">
              <a:solidFill>
                <a:srgbClr val="000000"/>
              </a:solidFill>
              <a:latin typeface="Arial"/>
              <a:ea typeface="Arial"/>
              <a:cs typeface="Arial"/>
              <a:sym typeface="Arial"/>
            </a:endParaRPr>
          </a:p>
        </p:txBody>
      </p:sp>
      <p:sp>
        <p:nvSpPr>
          <p:cNvPr id="796" name="Google Shape;796;p90"/>
          <p:cNvSpPr txBox="1"/>
          <p:nvPr/>
        </p:nvSpPr>
        <p:spPr>
          <a:xfrm>
            <a:off x="4953000" y="1828800"/>
            <a:ext cx="3004156" cy="52322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Extensions  for Exit</a:t>
            </a:r>
            <a:endParaRPr b="0" i="0" sz="1400" u="none" cap="none" strike="noStrike">
              <a:solidFill>
                <a:srgbClr val="000000"/>
              </a:solidFill>
              <a:latin typeface="Arial"/>
              <a:ea typeface="Arial"/>
              <a:cs typeface="Arial"/>
              <a:sym typeface="Arial"/>
            </a:endParaRPr>
          </a:p>
        </p:txBody>
      </p:sp>
      <p:sp>
        <p:nvSpPr>
          <p:cNvPr id="797" name="Google Shape;797;p90"/>
          <p:cNvSpPr txBox="1"/>
          <p:nvPr/>
        </p:nvSpPr>
        <p:spPr>
          <a:xfrm>
            <a:off x="5029200" y="3581400"/>
            <a:ext cx="3854517" cy="83099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startAt="2"/>
            </a:pPr>
            <a:r>
              <a:rPr b="1" i="0" lang="en-US" sz="2400" u="none" cap="none" strike="noStrike">
                <a:solidFill>
                  <a:schemeClr val="dk1"/>
                </a:solidFill>
                <a:latin typeface="Calibri"/>
                <a:ea typeface="Calibri"/>
                <a:cs typeface="Calibri"/>
                <a:sym typeface="Calibri"/>
              </a:rPr>
              <a:t>Measure corrective wave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to define extension levels</a:t>
            </a:r>
            <a:endParaRPr b="0" i="0" sz="1400" u="none" cap="none" strike="noStrike">
              <a:solidFill>
                <a:srgbClr val="000000"/>
              </a:solidFill>
              <a:latin typeface="Arial"/>
              <a:ea typeface="Arial"/>
              <a:cs typeface="Arial"/>
              <a:sym typeface="Arial"/>
            </a:endParaRPr>
          </a:p>
        </p:txBody>
      </p:sp>
      <p:sp>
        <p:nvSpPr>
          <p:cNvPr id="798" name="Google Shape;798;p90"/>
          <p:cNvSpPr/>
          <p:nvPr/>
        </p:nvSpPr>
        <p:spPr>
          <a:xfrm>
            <a:off x="685800" y="3352800"/>
            <a:ext cx="1295400" cy="1928812"/>
          </a:xfrm>
          <a:custGeom>
            <a:rect b="b" l="l" r="r" t="t"/>
            <a:pathLst>
              <a:path extrusionOk="0" h="21600" w="18859">
                <a:moveTo>
                  <a:pt x="0" y="21600"/>
                </a:moveTo>
                <a:lnTo>
                  <a:pt x="4273" y="13300"/>
                </a:lnTo>
                <a:lnTo>
                  <a:pt x="6335" y="16600"/>
                </a:lnTo>
                <a:lnTo>
                  <a:pt x="12376" y="4600"/>
                </a:lnTo>
                <a:lnTo>
                  <a:pt x="14733" y="8500"/>
                </a:lnTo>
                <a:lnTo>
                  <a:pt x="18859" y="0"/>
                </a:lnTo>
              </a:path>
            </a:pathLst>
          </a:custGeom>
          <a:noFill/>
          <a:ln cap="flat" cmpd="sng" w="63500">
            <a:solidFill>
              <a:srgbClr val="001445"/>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799" name="Google Shape;799;p90"/>
          <p:cNvSpPr txBox="1"/>
          <p:nvPr/>
        </p:nvSpPr>
        <p:spPr>
          <a:xfrm>
            <a:off x="5029200" y="4572000"/>
            <a:ext cx="3348737" cy="83099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startAt="3"/>
            </a:pPr>
            <a:r>
              <a:rPr b="1" i="0" lang="en-US" sz="2400" u="none" cap="none" strike="noStrike">
                <a:solidFill>
                  <a:schemeClr val="dk1"/>
                </a:solidFill>
                <a:latin typeface="Calibri"/>
                <a:ea typeface="Calibri"/>
                <a:cs typeface="Calibri"/>
                <a:sym typeface="Calibri"/>
              </a:rPr>
              <a:t>Watch for the end of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correction for entry</a:t>
            </a:r>
            <a:endParaRPr b="0" i="0" sz="1400" u="none" cap="none" strike="noStrike">
              <a:solidFill>
                <a:srgbClr val="000000"/>
              </a:solidFill>
              <a:latin typeface="Arial"/>
              <a:ea typeface="Arial"/>
              <a:cs typeface="Arial"/>
              <a:sym typeface="Arial"/>
            </a:endParaRPr>
          </a:p>
        </p:txBody>
      </p:sp>
      <p:sp>
        <p:nvSpPr>
          <p:cNvPr id="800" name="Google Shape;800;p90"/>
          <p:cNvSpPr/>
          <p:nvPr/>
        </p:nvSpPr>
        <p:spPr>
          <a:xfrm>
            <a:off x="1981200" y="3352800"/>
            <a:ext cx="609600" cy="914400"/>
          </a:xfrm>
          <a:custGeom>
            <a:rect b="b" l="l" r="r" t="t"/>
            <a:pathLst>
              <a:path extrusionOk="0" h="37075" w="30075">
                <a:moveTo>
                  <a:pt x="0" y="0"/>
                </a:moveTo>
                <a:lnTo>
                  <a:pt x="11300" y="26528"/>
                </a:lnTo>
                <a:lnTo>
                  <a:pt x="21975" y="15475"/>
                </a:lnTo>
                <a:lnTo>
                  <a:pt x="30075" y="37075"/>
                </a:lnTo>
              </a:path>
            </a:pathLst>
          </a:custGeom>
          <a:noFill/>
          <a:ln cap="flat" cmpd="sng" w="63500">
            <a:solidFill>
              <a:srgbClr val="001445"/>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801" name="Google Shape;801;p90"/>
          <p:cNvSpPr/>
          <p:nvPr/>
        </p:nvSpPr>
        <p:spPr>
          <a:xfrm>
            <a:off x="2590800" y="2286000"/>
            <a:ext cx="1143000" cy="2005067"/>
          </a:xfrm>
          <a:custGeom>
            <a:rect b="b" l="l" r="r" t="t"/>
            <a:pathLst>
              <a:path extrusionOk="0" h="19509" w="17602">
                <a:moveTo>
                  <a:pt x="0" y="19509"/>
                </a:moveTo>
                <a:lnTo>
                  <a:pt x="4273" y="11209"/>
                </a:lnTo>
                <a:lnTo>
                  <a:pt x="6335" y="14509"/>
                </a:lnTo>
                <a:lnTo>
                  <a:pt x="12376" y="2509"/>
                </a:lnTo>
                <a:lnTo>
                  <a:pt x="14733" y="6409"/>
                </a:lnTo>
                <a:lnTo>
                  <a:pt x="17602" y="0"/>
                </a:lnTo>
              </a:path>
            </a:pathLst>
          </a:custGeom>
          <a:noFill/>
          <a:ln cap="flat" cmpd="sng" w="63500">
            <a:solidFill>
              <a:srgbClr val="001445"/>
            </a:solidFill>
            <a:prstDash val="dot"/>
            <a:miter lim="800000"/>
            <a:headEnd len="sm" w="sm" type="none"/>
            <a:tailEnd len="med" w="med" type="triangl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802" name="Google Shape;802;p90"/>
          <p:cNvSpPr/>
          <p:nvPr/>
        </p:nvSpPr>
        <p:spPr>
          <a:xfrm>
            <a:off x="2590800" y="3429000"/>
            <a:ext cx="411368" cy="853045"/>
          </a:xfrm>
          <a:custGeom>
            <a:rect b="b" l="l" r="r" t="t"/>
            <a:pathLst>
              <a:path extrusionOk="0" h="10000" w="10000">
                <a:moveTo>
                  <a:pt x="0" y="10000"/>
                </a:moveTo>
                <a:lnTo>
                  <a:pt x="6745" y="0"/>
                </a:lnTo>
                <a:lnTo>
                  <a:pt x="10000" y="3976"/>
                </a:lnTo>
              </a:path>
            </a:pathLst>
          </a:custGeom>
          <a:noFill/>
          <a:ln cap="flat" cmpd="sng" w="63500">
            <a:solidFill>
              <a:srgbClr val="001445"/>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803" name="Google Shape;803;p90"/>
          <p:cNvSpPr/>
          <p:nvPr/>
        </p:nvSpPr>
        <p:spPr>
          <a:xfrm>
            <a:off x="1981200" y="3352800"/>
            <a:ext cx="609600" cy="914400"/>
          </a:xfrm>
          <a:custGeom>
            <a:rect b="b" l="l" r="r" t="t"/>
            <a:pathLst>
              <a:path extrusionOk="0" h="37075" w="30075">
                <a:moveTo>
                  <a:pt x="0" y="0"/>
                </a:moveTo>
                <a:lnTo>
                  <a:pt x="11300" y="26528"/>
                </a:lnTo>
                <a:lnTo>
                  <a:pt x="21975" y="15475"/>
                </a:lnTo>
                <a:lnTo>
                  <a:pt x="30075" y="37075"/>
                </a:lnTo>
              </a:path>
            </a:pathLst>
          </a:custGeom>
          <a:noFill/>
          <a:ln cap="flat" cmpd="sng" w="63500">
            <a:solidFill>
              <a:srgbClr val="FF0000"/>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804" name="Google Shape;804;p90"/>
          <p:cNvSpPr/>
          <p:nvPr/>
        </p:nvSpPr>
        <p:spPr>
          <a:xfrm>
            <a:off x="2590800" y="2286000"/>
            <a:ext cx="1143000" cy="2005067"/>
          </a:xfrm>
          <a:custGeom>
            <a:rect b="b" l="l" r="r" t="t"/>
            <a:pathLst>
              <a:path extrusionOk="0" h="19509" w="17602">
                <a:moveTo>
                  <a:pt x="0" y="19509"/>
                </a:moveTo>
                <a:lnTo>
                  <a:pt x="4273" y="11209"/>
                </a:lnTo>
                <a:lnTo>
                  <a:pt x="6335" y="14509"/>
                </a:lnTo>
                <a:lnTo>
                  <a:pt x="12376" y="2509"/>
                </a:lnTo>
                <a:lnTo>
                  <a:pt x="14733" y="6409"/>
                </a:lnTo>
                <a:lnTo>
                  <a:pt x="17602" y="0"/>
                </a:lnTo>
              </a:path>
            </a:pathLst>
          </a:custGeom>
          <a:noFill/>
          <a:ln cap="flat" cmpd="sng" w="63500">
            <a:solidFill>
              <a:srgbClr val="001445"/>
            </a:solidFill>
            <a:prstDash val="solid"/>
            <a:miter lim="800000"/>
            <a:headEnd len="sm" w="sm" type="none"/>
            <a:tailEnd len="med" w="med" type="triangl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805" name="Google Shape;805;p90"/>
          <p:cNvSpPr txBox="1"/>
          <p:nvPr/>
        </p:nvSpPr>
        <p:spPr>
          <a:xfrm>
            <a:off x="838200" y="609600"/>
            <a:ext cx="4993996"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External Retracements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97"/>
                                        </p:tgtEl>
                                        <p:attrNameLst>
                                          <p:attrName>style.visibility</p:attrName>
                                        </p:attrNameLst>
                                      </p:cBhvr>
                                      <p:to>
                                        <p:strVal val="visible"/>
                                      </p:to>
                                    </p:set>
                                    <p:anim calcmode="lin" valueType="num">
                                      <p:cBhvr additive="base">
                                        <p:cTn dur="500"/>
                                        <p:tgtEl>
                                          <p:spTgt spid="797"/>
                                        </p:tgtEl>
                                        <p:attrNameLst>
                                          <p:attrName>ppt_w</p:attrName>
                                        </p:attrNameLst>
                                      </p:cBhvr>
                                      <p:tavLst>
                                        <p:tav fmla="" tm="0">
                                          <p:val>
                                            <p:strVal val="0"/>
                                          </p:val>
                                        </p:tav>
                                        <p:tav fmla="" tm="100000">
                                          <p:val>
                                            <p:strVal val="#ppt_w"/>
                                          </p:val>
                                        </p:tav>
                                      </p:tavLst>
                                    </p:anim>
                                    <p:anim calcmode="lin" valueType="num">
                                      <p:cBhvr additive="base">
                                        <p:cTn dur="500"/>
                                        <p:tgtEl>
                                          <p:spTgt spid="79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803"/>
                                        </p:tgtEl>
                                        <p:attrNameLst>
                                          <p:attrName>style.visibility</p:attrName>
                                        </p:attrNameLst>
                                      </p:cBhvr>
                                      <p:to>
                                        <p:strVal val="visible"/>
                                      </p:to>
                                    </p:set>
                                    <p:anim calcmode="lin" valueType="num">
                                      <p:cBhvr additive="base">
                                        <p:cTn dur="500"/>
                                        <p:tgtEl>
                                          <p:spTgt spid="803"/>
                                        </p:tgtEl>
                                        <p:attrNameLst>
                                          <p:attrName>ppt_w</p:attrName>
                                        </p:attrNameLst>
                                      </p:cBhvr>
                                      <p:tavLst>
                                        <p:tav fmla="" tm="0">
                                          <p:val>
                                            <p:strVal val="0"/>
                                          </p:val>
                                        </p:tav>
                                        <p:tav fmla="" tm="100000">
                                          <p:val>
                                            <p:strVal val="#ppt_w"/>
                                          </p:val>
                                        </p:tav>
                                      </p:tavLst>
                                    </p:anim>
                                    <p:anim calcmode="lin" valueType="num">
                                      <p:cBhvr additive="base">
                                        <p:cTn dur="500"/>
                                        <p:tgtEl>
                                          <p:spTgt spid="80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82"/>
                                        </p:tgtEl>
                                        <p:attrNameLst>
                                          <p:attrName>style.visibility</p:attrName>
                                        </p:attrNameLst>
                                      </p:cBhvr>
                                      <p:to>
                                        <p:strVal val="visible"/>
                                      </p:to>
                                    </p:set>
                                    <p:anim calcmode="lin" valueType="num">
                                      <p:cBhvr additive="base">
                                        <p:cTn dur="500"/>
                                        <p:tgtEl>
                                          <p:spTgt spid="782"/>
                                        </p:tgtEl>
                                        <p:attrNameLst>
                                          <p:attrName>ppt_w</p:attrName>
                                        </p:attrNameLst>
                                      </p:cBhvr>
                                      <p:tavLst>
                                        <p:tav fmla="" tm="0">
                                          <p:val>
                                            <p:strVal val="0"/>
                                          </p:val>
                                        </p:tav>
                                        <p:tav fmla="" tm="100000">
                                          <p:val>
                                            <p:strVal val="#ppt_w"/>
                                          </p:val>
                                        </p:tav>
                                      </p:tavLst>
                                    </p:anim>
                                    <p:anim calcmode="lin" valueType="num">
                                      <p:cBhvr additive="base">
                                        <p:cTn dur="500"/>
                                        <p:tgtEl>
                                          <p:spTgt spid="78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par>
                                <p:cTn fill="hold" nodeType="withEffect" presetClass="entr" presetID="23" presetSubtype="16">
                                  <p:stCondLst>
                                    <p:cond delay="0"/>
                                  </p:stCondLst>
                                  <p:childTnLst>
                                    <p:set>
                                      <p:cBhvr>
                                        <p:cTn dur="1" fill="hold">
                                          <p:stCondLst>
                                            <p:cond delay="0"/>
                                          </p:stCondLst>
                                        </p:cTn>
                                        <p:tgtEl>
                                          <p:spTgt spid="799"/>
                                        </p:tgtEl>
                                        <p:attrNameLst>
                                          <p:attrName>style.visibility</p:attrName>
                                        </p:attrNameLst>
                                      </p:cBhvr>
                                      <p:to>
                                        <p:strVal val="visible"/>
                                      </p:to>
                                    </p:set>
                                    <p:anim calcmode="lin" valueType="num">
                                      <p:cBhvr additive="base">
                                        <p:cTn dur="500"/>
                                        <p:tgtEl>
                                          <p:spTgt spid="799"/>
                                        </p:tgtEl>
                                        <p:attrNameLst>
                                          <p:attrName>ppt_w</p:attrName>
                                        </p:attrNameLst>
                                      </p:cBhvr>
                                      <p:tavLst>
                                        <p:tav fmla="" tm="0">
                                          <p:val>
                                            <p:strVal val="0"/>
                                          </p:val>
                                        </p:tav>
                                        <p:tav fmla="" tm="100000">
                                          <p:val>
                                            <p:strVal val="#ppt_w"/>
                                          </p:val>
                                        </p:tav>
                                      </p:tavLst>
                                    </p:anim>
                                    <p:anim calcmode="lin" valueType="num">
                                      <p:cBhvr additive="base">
                                        <p:cTn dur="500"/>
                                        <p:tgtEl>
                                          <p:spTgt spid="79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91"/>
          <p:cNvSpPr txBox="1"/>
          <p:nvPr>
            <p:ph type="title"/>
          </p:nvPr>
        </p:nvSpPr>
        <p:spPr>
          <a:xfrm>
            <a:off x="304800" y="457200"/>
            <a:ext cx="5867400" cy="1143000"/>
          </a:xfrm>
          <a:prstGeom prst="rect">
            <a:avLst/>
          </a:prstGeom>
          <a:noFill/>
          <a:ln>
            <a:noFill/>
          </a:ln>
        </p:spPr>
        <p:txBody>
          <a:bodyPr anchorCtr="0" anchor="ctr" bIns="32125" lIns="64275" spcFirstLastPara="1" rIns="64275" wrap="square" tIns="32125">
            <a:normAutofit/>
          </a:bodyPr>
          <a:lstStyle/>
          <a:p>
            <a:pPr indent="0" lvl="0" marL="0" rtl="0" algn="l">
              <a:lnSpc>
                <a:spcPct val="90000"/>
              </a:lnSpc>
              <a:spcBef>
                <a:spcPts val="0"/>
              </a:spcBef>
              <a:spcAft>
                <a:spcPts val="0"/>
              </a:spcAft>
              <a:buClr>
                <a:schemeClr val="dk1"/>
              </a:buClr>
              <a:buSzPts val="4800"/>
              <a:buFont typeface="Calibri"/>
              <a:buNone/>
            </a:pPr>
            <a:r>
              <a:rPr b="1" lang="en-US" sz="4800"/>
              <a:t>External Retracements</a:t>
            </a:r>
            <a:endParaRPr/>
          </a:p>
        </p:txBody>
      </p:sp>
      <p:sp>
        <p:nvSpPr>
          <p:cNvPr id="811" name="Google Shape;811;p91"/>
          <p:cNvSpPr/>
          <p:nvPr/>
        </p:nvSpPr>
        <p:spPr>
          <a:xfrm>
            <a:off x="6019800" y="4067087"/>
            <a:ext cx="457200" cy="200113"/>
          </a:xfrm>
          <a:prstGeom prst="rect">
            <a:avLst/>
          </a:prstGeom>
          <a:noFill/>
          <a:ln cap="flat" cmpd="sng" w="3810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12" name="Google Shape;812;p91"/>
          <p:cNvPicPr preferRelativeResize="0"/>
          <p:nvPr/>
        </p:nvPicPr>
        <p:blipFill rotWithShape="1">
          <a:blip r:embed="rId3">
            <a:alphaModFix/>
          </a:blip>
          <a:srcRect b="0" l="0" r="0" t="0"/>
          <a:stretch/>
        </p:blipFill>
        <p:spPr>
          <a:xfrm>
            <a:off x="914400" y="1600200"/>
            <a:ext cx="6963307" cy="4627266"/>
          </a:xfrm>
          <a:prstGeom prst="rect">
            <a:avLst/>
          </a:prstGeom>
          <a:noFill/>
          <a:ln>
            <a:noFill/>
          </a:ln>
        </p:spPr>
      </p:pic>
      <p:sp>
        <p:nvSpPr>
          <p:cNvPr id="813" name="Google Shape;813;p91"/>
          <p:cNvSpPr/>
          <p:nvPr/>
        </p:nvSpPr>
        <p:spPr>
          <a:xfrm>
            <a:off x="6324600" y="533400"/>
            <a:ext cx="2882002" cy="2520554"/>
          </a:xfrm>
          <a:prstGeom prst="cloudCallout">
            <a:avLst>
              <a:gd fmla="val -59065" name="adj1"/>
              <a:gd fmla="val 53925"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sng" cap="none" strike="noStrike">
                <a:solidFill>
                  <a:schemeClr val="lt1"/>
                </a:solidFill>
                <a:latin typeface="Calibri"/>
                <a:ea typeface="Calibri"/>
                <a:cs typeface="Calibri"/>
                <a:sym typeface="Calibri"/>
              </a:rPr>
              <a:t>Quick Tip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chemeClr val="lt1"/>
                </a:solidFill>
                <a:latin typeface="Calibri"/>
                <a:ea typeface="Calibri"/>
                <a:cs typeface="Calibri"/>
                <a:sym typeface="Calibri"/>
              </a:rPr>
              <a:t>You are going to use the retracement tool for this study.  It’s simply a retracement that is more than 100%</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92"/>
          <p:cNvSpPr txBox="1"/>
          <p:nvPr>
            <p:ph type="title"/>
          </p:nvPr>
        </p:nvSpPr>
        <p:spPr>
          <a:xfrm>
            <a:off x="304800" y="457200"/>
            <a:ext cx="5867400" cy="1143000"/>
          </a:xfrm>
          <a:prstGeom prst="rect">
            <a:avLst/>
          </a:prstGeom>
          <a:noFill/>
          <a:ln>
            <a:noFill/>
          </a:ln>
        </p:spPr>
        <p:txBody>
          <a:bodyPr anchorCtr="0" anchor="ctr" bIns="32125" lIns="64275" spcFirstLastPara="1" rIns="64275" wrap="square" tIns="32125">
            <a:normAutofit/>
          </a:bodyPr>
          <a:lstStyle/>
          <a:p>
            <a:pPr indent="0" lvl="0" marL="0" rtl="0" algn="l">
              <a:lnSpc>
                <a:spcPct val="90000"/>
              </a:lnSpc>
              <a:spcBef>
                <a:spcPts val="0"/>
              </a:spcBef>
              <a:spcAft>
                <a:spcPts val="0"/>
              </a:spcAft>
              <a:buClr>
                <a:schemeClr val="dk1"/>
              </a:buClr>
              <a:buSzPts val="4800"/>
              <a:buFont typeface="Calibri"/>
              <a:buNone/>
            </a:pPr>
            <a:r>
              <a:rPr b="1" lang="en-US" sz="4800"/>
              <a:t>External Retracements</a:t>
            </a:r>
            <a:endParaRPr/>
          </a:p>
        </p:txBody>
      </p:sp>
      <p:sp>
        <p:nvSpPr>
          <p:cNvPr id="819" name="Google Shape;819;p92"/>
          <p:cNvSpPr/>
          <p:nvPr/>
        </p:nvSpPr>
        <p:spPr>
          <a:xfrm>
            <a:off x="6019800" y="4067087"/>
            <a:ext cx="457200" cy="200113"/>
          </a:xfrm>
          <a:prstGeom prst="rect">
            <a:avLst/>
          </a:prstGeom>
          <a:noFill/>
          <a:ln cap="flat" cmpd="sng" w="3810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20" name="Google Shape;820;p92"/>
          <p:cNvPicPr preferRelativeResize="0"/>
          <p:nvPr/>
        </p:nvPicPr>
        <p:blipFill rotWithShape="1">
          <a:blip r:embed="rId3">
            <a:alphaModFix/>
          </a:blip>
          <a:srcRect b="0" l="0" r="0" t="0"/>
          <a:stretch/>
        </p:blipFill>
        <p:spPr>
          <a:xfrm>
            <a:off x="914400" y="1600200"/>
            <a:ext cx="6963306" cy="4627266"/>
          </a:xfrm>
          <a:prstGeom prst="rect">
            <a:avLst/>
          </a:prstGeom>
          <a:noFill/>
          <a:ln>
            <a:noFill/>
          </a:ln>
        </p:spPr>
      </p:pic>
      <p:sp>
        <p:nvSpPr>
          <p:cNvPr id="821" name="Google Shape;821;p92"/>
          <p:cNvSpPr/>
          <p:nvPr/>
        </p:nvSpPr>
        <p:spPr>
          <a:xfrm>
            <a:off x="6324600" y="533400"/>
            <a:ext cx="2882002" cy="2520554"/>
          </a:xfrm>
          <a:prstGeom prst="cloudCallout">
            <a:avLst>
              <a:gd fmla="val -59065" name="adj1"/>
              <a:gd fmla="val 53925"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sng" cap="none" strike="noStrike">
                <a:solidFill>
                  <a:schemeClr val="lt1"/>
                </a:solidFill>
                <a:latin typeface="Calibri"/>
                <a:ea typeface="Calibri"/>
                <a:cs typeface="Calibri"/>
                <a:sym typeface="Calibri"/>
              </a:rPr>
              <a:t>Quick Tip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chemeClr val="lt1"/>
                </a:solidFill>
                <a:latin typeface="Calibri"/>
                <a:ea typeface="Calibri"/>
                <a:cs typeface="Calibri"/>
                <a:sym typeface="Calibri"/>
              </a:rPr>
              <a:t>Below the 100% is retracement territory.  Above 100% is extension territory</a:t>
            </a:r>
            <a:endParaRPr b="0" i="0" sz="1400" u="none" cap="none" strike="noStrike">
              <a:solidFill>
                <a:srgbClr val="000000"/>
              </a:solidFill>
              <a:latin typeface="Arial"/>
              <a:ea typeface="Arial"/>
              <a:cs typeface="Arial"/>
              <a:sym typeface="Arial"/>
            </a:endParaRPr>
          </a:p>
        </p:txBody>
      </p:sp>
      <p:cxnSp>
        <p:nvCxnSpPr>
          <p:cNvPr id="822" name="Google Shape;822;p92"/>
          <p:cNvCxnSpPr/>
          <p:nvPr/>
        </p:nvCxnSpPr>
        <p:spPr>
          <a:xfrm>
            <a:off x="3429000" y="3053954"/>
            <a:ext cx="1645920" cy="0"/>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9"/>
          <p:cNvPicPr preferRelativeResize="0"/>
          <p:nvPr/>
        </p:nvPicPr>
        <p:blipFill rotWithShape="1">
          <a:blip r:embed="rId3">
            <a:alphaModFix/>
          </a:blip>
          <a:srcRect b="0" l="0" r="0" t="0"/>
          <a:stretch/>
        </p:blipFill>
        <p:spPr>
          <a:xfrm>
            <a:off x="2002848" y="927388"/>
            <a:ext cx="5366905" cy="48161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93"/>
          <p:cNvSpPr txBox="1"/>
          <p:nvPr>
            <p:ph type="title"/>
          </p:nvPr>
        </p:nvSpPr>
        <p:spPr>
          <a:xfrm>
            <a:off x="304800" y="457200"/>
            <a:ext cx="5867400" cy="1143000"/>
          </a:xfrm>
          <a:prstGeom prst="rect">
            <a:avLst/>
          </a:prstGeom>
          <a:noFill/>
          <a:ln>
            <a:noFill/>
          </a:ln>
        </p:spPr>
        <p:txBody>
          <a:bodyPr anchorCtr="0" anchor="ctr" bIns="32125" lIns="64275" spcFirstLastPara="1" rIns="64275" wrap="square" tIns="32125">
            <a:normAutofit/>
          </a:bodyPr>
          <a:lstStyle/>
          <a:p>
            <a:pPr indent="0" lvl="0" marL="0" rtl="0" algn="l">
              <a:lnSpc>
                <a:spcPct val="90000"/>
              </a:lnSpc>
              <a:spcBef>
                <a:spcPts val="0"/>
              </a:spcBef>
              <a:spcAft>
                <a:spcPts val="0"/>
              </a:spcAft>
              <a:buClr>
                <a:schemeClr val="dk1"/>
              </a:buClr>
              <a:buSzPts val="4800"/>
              <a:buFont typeface="Calibri"/>
              <a:buNone/>
            </a:pPr>
            <a:r>
              <a:rPr b="1" lang="en-US" sz="4800"/>
              <a:t>External Retracements</a:t>
            </a:r>
            <a:endParaRPr/>
          </a:p>
        </p:txBody>
      </p:sp>
      <p:sp>
        <p:nvSpPr>
          <p:cNvPr id="828" name="Google Shape;828;p93"/>
          <p:cNvSpPr/>
          <p:nvPr/>
        </p:nvSpPr>
        <p:spPr>
          <a:xfrm>
            <a:off x="6019800" y="4067087"/>
            <a:ext cx="457200" cy="200113"/>
          </a:xfrm>
          <a:prstGeom prst="rect">
            <a:avLst/>
          </a:prstGeom>
          <a:noFill/>
          <a:ln cap="flat" cmpd="sng" w="3810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29" name="Google Shape;829;p93"/>
          <p:cNvPicPr preferRelativeResize="0"/>
          <p:nvPr/>
        </p:nvPicPr>
        <p:blipFill rotWithShape="1">
          <a:blip r:embed="rId3">
            <a:alphaModFix/>
          </a:blip>
          <a:srcRect b="0" l="0" r="0" t="0"/>
          <a:stretch/>
        </p:blipFill>
        <p:spPr>
          <a:xfrm>
            <a:off x="914400" y="1600200"/>
            <a:ext cx="6963307" cy="4627266"/>
          </a:xfrm>
          <a:prstGeom prst="rect">
            <a:avLst/>
          </a:prstGeom>
          <a:noFill/>
          <a:ln>
            <a:noFill/>
          </a:ln>
        </p:spPr>
      </p:pic>
      <p:cxnSp>
        <p:nvCxnSpPr>
          <p:cNvPr id="830" name="Google Shape;830;p93"/>
          <p:cNvCxnSpPr/>
          <p:nvPr/>
        </p:nvCxnSpPr>
        <p:spPr>
          <a:xfrm>
            <a:off x="1752600" y="3048000"/>
            <a:ext cx="1645920" cy="0"/>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9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External Retracements</a:t>
            </a:r>
            <a:endParaRPr/>
          </a:p>
        </p:txBody>
      </p:sp>
      <p:pic>
        <p:nvPicPr>
          <p:cNvPr id="836" name="Google Shape;836;p94"/>
          <p:cNvPicPr preferRelativeResize="0"/>
          <p:nvPr>
            <p:ph idx="1" type="body"/>
          </p:nvPr>
        </p:nvPicPr>
        <p:blipFill rotWithShape="1">
          <a:blip r:embed="rId3">
            <a:alphaModFix/>
          </a:blip>
          <a:srcRect b="0" l="0" r="0" t="0"/>
          <a:stretch/>
        </p:blipFill>
        <p:spPr>
          <a:xfrm>
            <a:off x="628650" y="1380854"/>
            <a:ext cx="7783566" cy="5172346"/>
          </a:xfrm>
          <a:prstGeom prst="rect">
            <a:avLst/>
          </a:prstGeom>
          <a:noFill/>
          <a:ln>
            <a:noFill/>
          </a:ln>
        </p:spPr>
      </p:pic>
      <p:cxnSp>
        <p:nvCxnSpPr>
          <p:cNvPr id="837" name="Google Shape;837;p94"/>
          <p:cNvCxnSpPr/>
          <p:nvPr/>
        </p:nvCxnSpPr>
        <p:spPr>
          <a:xfrm>
            <a:off x="2667000" y="3276600"/>
            <a:ext cx="1645920" cy="0"/>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9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External Retracements</a:t>
            </a:r>
            <a:endParaRPr/>
          </a:p>
        </p:txBody>
      </p:sp>
      <p:pic>
        <p:nvPicPr>
          <p:cNvPr id="843" name="Google Shape;843;p95"/>
          <p:cNvPicPr preferRelativeResize="0"/>
          <p:nvPr/>
        </p:nvPicPr>
        <p:blipFill rotWithShape="1">
          <a:blip r:embed="rId3">
            <a:alphaModFix/>
          </a:blip>
          <a:srcRect b="0" l="0" r="0" t="0"/>
          <a:stretch/>
        </p:blipFill>
        <p:spPr>
          <a:xfrm>
            <a:off x="609600" y="1380855"/>
            <a:ext cx="7783566" cy="5172345"/>
          </a:xfrm>
          <a:prstGeom prst="rect">
            <a:avLst/>
          </a:prstGeom>
          <a:noFill/>
          <a:ln>
            <a:noFill/>
          </a:ln>
        </p:spPr>
      </p:pic>
      <p:cxnSp>
        <p:nvCxnSpPr>
          <p:cNvPr id="844" name="Google Shape;844;p95"/>
          <p:cNvCxnSpPr/>
          <p:nvPr/>
        </p:nvCxnSpPr>
        <p:spPr>
          <a:xfrm>
            <a:off x="1752600" y="3276600"/>
            <a:ext cx="1645920" cy="0"/>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9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Creating a Zone With Extensions </a:t>
            </a:r>
            <a:endParaRPr/>
          </a:p>
        </p:txBody>
      </p:sp>
      <p:sp>
        <p:nvSpPr>
          <p:cNvPr id="850" name="Google Shape;850;p9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Two or more corrections in the course of a trend can be used to project the end of a trend</a:t>
            </a:r>
            <a:endParaRPr/>
          </a:p>
        </p:txBody>
      </p:sp>
      <p:pic>
        <p:nvPicPr>
          <p:cNvPr id="851" name="Google Shape;851;p96"/>
          <p:cNvPicPr preferRelativeResize="0"/>
          <p:nvPr/>
        </p:nvPicPr>
        <p:blipFill rotWithShape="1">
          <a:blip r:embed="rId3">
            <a:alphaModFix/>
          </a:blip>
          <a:srcRect b="0" l="0" r="0" t="0"/>
          <a:stretch/>
        </p:blipFill>
        <p:spPr>
          <a:xfrm>
            <a:off x="715392" y="2572722"/>
            <a:ext cx="7748664" cy="3980478"/>
          </a:xfrm>
          <a:prstGeom prst="rect">
            <a:avLst/>
          </a:prstGeom>
          <a:noFill/>
          <a:ln>
            <a:noFill/>
          </a:ln>
        </p:spPr>
      </p:pic>
      <p:pic>
        <p:nvPicPr>
          <p:cNvPr id="852" name="Google Shape;852;p96"/>
          <p:cNvPicPr preferRelativeResize="0"/>
          <p:nvPr/>
        </p:nvPicPr>
        <p:blipFill rotWithShape="1">
          <a:blip r:embed="rId4">
            <a:alphaModFix/>
          </a:blip>
          <a:srcRect b="0" l="0" r="0" t="0"/>
          <a:stretch/>
        </p:blipFill>
        <p:spPr>
          <a:xfrm>
            <a:off x="709536" y="2572722"/>
            <a:ext cx="7748664" cy="3980478"/>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9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Creating a Zone With Extensions </a:t>
            </a:r>
            <a:endParaRPr/>
          </a:p>
        </p:txBody>
      </p:sp>
      <p:sp>
        <p:nvSpPr>
          <p:cNvPr id="858" name="Google Shape;858;p9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n-US"/>
              <a:t>Two or more corrections in the course of a trend can be used to project the end of a trend</a:t>
            </a:r>
            <a:endParaRPr/>
          </a:p>
        </p:txBody>
      </p:sp>
      <p:pic>
        <p:nvPicPr>
          <p:cNvPr id="859" name="Google Shape;859;p97"/>
          <p:cNvPicPr preferRelativeResize="0"/>
          <p:nvPr/>
        </p:nvPicPr>
        <p:blipFill rotWithShape="1">
          <a:blip r:embed="rId3">
            <a:alphaModFix/>
          </a:blip>
          <a:srcRect b="0" l="0" r="0" t="0"/>
          <a:stretch/>
        </p:blipFill>
        <p:spPr>
          <a:xfrm>
            <a:off x="715392" y="2572722"/>
            <a:ext cx="7748664" cy="3980478"/>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9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Crude Oil – Multiple Extensions</a:t>
            </a:r>
            <a:endParaRPr/>
          </a:p>
        </p:txBody>
      </p:sp>
      <p:pic>
        <p:nvPicPr>
          <p:cNvPr id="865" name="Google Shape;865;p98"/>
          <p:cNvPicPr preferRelativeResize="0"/>
          <p:nvPr>
            <p:ph idx="1" type="body"/>
          </p:nvPr>
        </p:nvPicPr>
        <p:blipFill rotWithShape="1">
          <a:blip r:embed="rId3">
            <a:alphaModFix/>
          </a:blip>
          <a:srcRect b="0" l="0" r="0" t="0"/>
          <a:stretch/>
        </p:blipFill>
        <p:spPr>
          <a:xfrm>
            <a:off x="1182506" y="1295400"/>
            <a:ext cx="6778987" cy="5323647"/>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9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Crude Oil – Multiple Extensions</a:t>
            </a:r>
            <a:endParaRPr/>
          </a:p>
        </p:txBody>
      </p:sp>
      <p:pic>
        <p:nvPicPr>
          <p:cNvPr id="871" name="Google Shape;871;p99"/>
          <p:cNvPicPr preferRelativeResize="0"/>
          <p:nvPr/>
        </p:nvPicPr>
        <p:blipFill rotWithShape="1">
          <a:blip r:embed="rId3">
            <a:alphaModFix/>
          </a:blip>
          <a:srcRect b="0" l="0" r="0" t="0"/>
          <a:stretch/>
        </p:blipFill>
        <p:spPr>
          <a:xfrm>
            <a:off x="1179576" y="1295401"/>
            <a:ext cx="6778987" cy="532364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0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Crude Oil – Multiple Extensions</a:t>
            </a:r>
            <a:endParaRPr/>
          </a:p>
        </p:txBody>
      </p:sp>
      <p:pic>
        <p:nvPicPr>
          <p:cNvPr id="877" name="Google Shape;877;p100"/>
          <p:cNvPicPr preferRelativeResize="0"/>
          <p:nvPr/>
        </p:nvPicPr>
        <p:blipFill rotWithShape="1">
          <a:blip r:embed="rId3">
            <a:alphaModFix/>
          </a:blip>
          <a:srcRect b="0" l="0" r="0" t="0"/>
          <a:stretch/>
        </p:blipFill>
        <p:spPr>
          <a:xfrm>
            <a:off x="1219200" y="1339116"/>
            <a:ext cx="6723321" cy="527993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p101"/>
          <p:cNvPicPr preferRelativeResize="0"/>
          <p:nvPr>
            <p:ph idx="1" type="body"/>
          </p:nvPr>
        </p:nvPicPr>
        <p:blipFill rotWithShape="1">
          <a:blip r:embed="rId3">
            <a:alphaModFix/>
          </a:blip>
          <a:srcRect b="0" l="0" r="0" t="0"/>
          <a:stretch/>
        </p:blipFill>
        <p:spPr>
          <a:xfrm>
            <a:off x="685800" y="252835"/>
            <a:ext cx="7848600" cy="616363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02"/>
          <p:cNvSpPr txBox="1"/>
          <p:nvPr/>
        </p:nvSpPr>
        <p:spPr>
          <a:xfrm>
            <a:off x="5562600" y="1905000"/>
            <a:ext cx="307616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Projections 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used to measure trend</a:t>
            </a:r>
            <a:endParaRPr b="1" i="0" sz="24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waves</a:t>
            </a:r>
            <a:endParaRPr b="0" i="0" sz="1400" u="none" cap="none" strike="noStrike">
              <a:solidFill>
                <a:srgbClr val="000000"/>
              </a:solidFill>
              <a:latin typeface="Arial"/>
              <a:ea typeface="Arial"/>
              <a:cs typeface="Arial"/>
              <a:sym typeface="Arial"/>
            </a:endParaRPr>
          </a:p>
        </p:txBody>
      </p:sp>
      <p:sp>
        <p:nvSpPr>
          <p:cNvPr id="888" name="Google Shape;888;p102"/>
          <p:cNvSpPr/>
          <p:nvPr/>
        </p:nvSpPr>
        <p:spPr>
          <a:xfrm>
            <a:off x="914400" y="1676400"/>
            <a:ext cx="4191000" cy="3544147"/>
          </a:xfrm>
          <a:custGeom>
            <a:rect b="b" l="l" r="r" t="t"/>
            <a:pathLst>
              <a:path extrusionOk="0" h="21600" w="21600">
                <a:moveTo>
                  <a:pt x="0" y="21600"/>
                </a:moveTo>
                <a:lnTo>
                  <a:pt x="725" y="18256"/>
                </a:lnTo>
                <a:lnTo>
                  <a:pt x="1036" y="19612"/>
                </a:lnTo>
                <a:lnTo>
                  <a:pt x="1865" y="15816"/>
                </a:lnTo>
                <a:lnTo>
                  <a:pt x="2227" y="17081"/>
                </a:lnTo>
                <a:lnTo>
                  <a:pt x="3108" y="13647"/>
                </a:lnTo>
                <a:lnTo>
                  <a:pt x="3781" y="17443"/>
                </a:lnTo>
                <a:lnTo>
                  <a:pt x="4558" y="15183"/>
                </a:lnTo>
                <a:lnTo>
                  <a:pt x="5439" y="18798"/>
                </a:lnTo>
                <a:lnTo>
                  <a:pt x="7355" y="11116"/>
                </a:lnTo>
                <a:lnTo>
                  <a:pt x="8391" y="15364"/>
                </a:lnTo>
                <a:lnTo>
                  <a:pt x="11551" y="4338"/>
                </a:lnTo>
                <a:lnTo>
                  <a:pt x="12535" y="7321"/>
                </a:lnTo>
                <a:lnTo>
                  <a:pt x="14452" y="1717"/>
                </a:lnTo>
                <a:lnTo>
                  <a:pt x="15695" y="7863"/>
                </a:lnTo>
                <a:lnTo>
                  <a:pt x="16886" y="3796"/>
                </a:lnTo>
                <a:lnTo>
                  <a:pt x="17922" y="9309"/>
                </a:lnTo>
                <a:lnTo>
                  <a:pt x="18958" y="5513"/>
                </a:lnTo>
                <a:lnTo>
                  <a:pt x="19269" y="6959"/>
                </a:lnTo>
                <a:lnTo>
                  <a:pt x="20357" y="2259"/>
                </a:lnTo>
                <a:lnTo>
                  <a:pt x="20771" y="3344"/>
                </a:lnTo>
                <a:lnTo>
                  <a:pt x="21600" y="0"/>
                </a:lnTo>
              </a:path>
            </a:pathLst>
          </a:custGeom>
          <a:noFill/>
          <a:ln cap="flat" cmpd="sng" w="50800">
            <a:solidFill>
              <a:srgbClr val="001445"/>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grpSp>
        <p:nvGrpSpPr>
          <p:cNvPr id="889" name="Google Shape;889;p102"/>
          <p:cNvGrpSpPr/>
          <p:nvPr/>
        </p:nvGrpSpPr>
        <p:grpSpPr>
          <a:xfrm>
            <a:off x="1492470" y="3870960"/>
            <a:ext cx="505812" cy="894082"/>
            <a:chOff x="7721600" y="3581400"/>
            <a:chExt cx="1422405" cy="1524004"/>
          </a:xfrm>
        </p:grpSpPr>
        <p:cxnSp>
          <p:nvCxnSpPr>
            <p:cNvPr id="890" name="Google Shape;890;p102"/>
            <p:cNvCxnSpPr/>
            <p:nvPr/>
          </p:nvCxnSpPr>
          <p:spPr>
            <a:xfrm>
              <a:off x="7721600" y="3581400"/>
              <a:ext cx="444500" cy="1250434"/>
            </a:xfrm>
            <a:prstGeom prst="straightConnector1">
              <a:avLst/>
            </a:prstGeom>
            <a:blipFill rotWithShape="1">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891" name="Google Shape;891;p102"/>
            <p:cNvCxnSpPr/>
            <p:nvPr/>
          </p:nvCxnSpPr>
          <p:spPr>
            <a:xfrm>
              <a:off x="8559800" y="3962402"/>
              <a:ext cx="584205" cy="1143002"/>
            </a:xfrm>
            <a:prstGeom prst="straightConnector1">
              <a:avLst/>
            </a:prstGeom>
            <a:blipFill rotWithShape="1">
              <a:blip r:embed="rId3">
                <a:alphaModFix/>
              </a:blip>
              <a:tile algn="tl" flip="none" tx="0" sx="100000" ty="0" sy="100000"/>
            </a:blipFill>
            <a:ln cap="flat" cmpd="sng" w="44450">
              <a:solidFill>
                <a:srgbClr val="FF0000"/>
              </a:solidFill>
              <a:prstDash val="solid"/>
              <a:round/>
              <a:headEnd len="sm" w="sm" type="none"/>
              <a:tailEnd len="sm" w="sm" type="none"/>
            </a:ln>
          </p:spPr>
        </p:cxnSp>
        <p:cxnSp>
          <p:nvCxnSpPr>
            <p:cNvPr id="892" name="Google Shape;892;p102"/>
            <p:cNvCxnSpPr/>
            <p:nvPr/>
          </p:nvCxnSpPr>
          <p:spPr>
            <a:xfrm flipH="1">
              <a:off x="8166100" y="3962400"/>
              <a:ext cx="393700" cy="869434"/>
            </a:xfrm>
            <a:prstGeom prst="straightConnector1">
              <a:avLst/>
            </a:prstGeom>
            <a:blipFill rotWithShape="0">
              <a:blip r:embed="rId3">
                <a:alphaModFix/>
              </a:blip>
              <a:tile algn="tl" flip="none" tx="1" sx="100000" ty="0" sy="100000"/>
            </a:blipFill>
            <a:ln cap="flat" cmpd="sng" w="44450">
              <a:solidFill>
                <a:srgbClr val="FF0000"/>
              </a:solidFill>
              <a:prstDash val="solid"/>
              <a:round/>
              <a:headEnd len="sm" w="sm" type="none"/>
              <a:tailEnd len="sm" w="sm" type="none"/>
            </a:ln>
          </p:spPr>
        </p:cxnSp>
      </p:grpSp>
      <p:sp>
        <p:nvSpPr>
          <p:cNvPr id="893" name="Google Shape;893;p102"/>
          <p:cNvSpPr txBox="1"/>
          <p:nvPr/>
        </p:nvSpPr>
        <p:spPr>
          <a:xfrm>
            <a:off x="5638800" y="3200400"/>
            <a:ext cx="240245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 by measuring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previous </a:t>
            </a:r>
            <a:r>
              <a:rPr b="1" i="0" lang="en-US" sz="2400" u="sng" cap="none" strike="noStrike">
                <a:solidFill>
                  <a:schemeClr val="accent1"/>
                </a:solidFill>
                <a:latin typeface="Calibri"/>
                <a:ea typeface="Calibri"/>
                <a:cs typeface="Calibri"/>
                <a:sym typeface="Calibri"/>
              </a:rPr>
              <a:t>trend</a:t>
            </a:r>
            <a:r>
              <a:rPr b="1" i="0" lang="en-US" sz="2400" u="none" cap="none" strike="noStrike">
                <a:solidFill>
                  <a:schemeClr val="dk1"/>
                </a:solidFill>
                <a:latin typeface="Calibri"/>
                <a:ea typeface="Calibri"/>
                <a:cs typeface="Calibri"/>
                <a:sym typeface="Calibri"/>
              </a:rPr>
              <a:t>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rgbClr val="FF0000"/>
                </a:solidFill>
                <a:latin typeface="Calibri"/>
                <a:ea typeface="Calibri"/>
                <a:cs typeface="Calibri"/>
                <a:sym typeface="Calibri"/>
              </a:rPr>
              <a:t>corrective</a:t>
            </a:r>
            <a:r>
              <a:rPr b="1" i="0" lang="en-US" sz="2400" u="none" cap="none" strike="noStrike">
                <a:solidFill>
                  <a:schemeClr val="accent1"/>
                </a:solidFill>
                <a:latin typeface="Calibri"/>
                <a:ea typeface="Calibri"/>
                <a:cs typeface="Calibri"/>
                <a:sym typeface="Calibri"/>
              </a:rPr>
              <a:t> </a:t>
            </a:r>
            <a:r>
              <a:rPr b="1" i="0" lang="en-US" sz="2400" u="none" cap="none" strike="noStrike">
                <a:solidFill>
                  <a:schemeClr val="dk1"/>
                </a:solidFill>
                <a:latin typeface="Calibri"/>
                <a:ea typeface="Calibri"/>
                <a:cs typeface="Calibri"/>
                <a:sym typeface="Calibri"/>
              </a:rPr>
              <a:t>waves.</a:t>
            </a:r>
            <a:endParaRPr b="0" i="0" sz="1400" u="none" cap="none" strike="noStrike">
              <a:solidFill>
                <a:srgbClr val="000000"/>
              </a:solidFill>
              <a:latin typeface="Arial"/>
              <a:ea typeface="Arial"/>
              <a:cs typeface="Arial"/>
              <a:sym typeface="Arial"/>
            </a:endParaRPr>
          </a:p>
        </p:txBody>
      </p:sp>
      <p:sp>
        <p:nvSpPr>
          <p:cNvPr id="894" name="Google Shape;894;p102"/>
          <p:cNvSpPr/>
          <p:nvPr/>
        </p:nvSpPr>
        <p:spPr>
          <a:xfrm>
            <a:off x="914400" y="3962400"/>
            <a:ext cx="609600" cy="1222892"/>
          </a:xfrm>
          <a:custGeom>
            <a:rect b="b" l="l" r="r" t="t"/>
            <a:pathLst>
              <a:path extrusionOk="0" h="7953" w="3108">
                <a:moveTo>
                  <a:pt x="0" y="7953"/>
                </a:moveTo>
                <a:lnTo>
                  <a:pt x="725" y="4609"/>
                </a:lnTo>
                <a:cubicBezTo>
                  <a:pt x="829" y="5061"/>
                  <a:pt x="932" y="5513"/>
                  <a:pt x="1036" y="5965"/>
                </a:cubicBezTo>
                <a:lnTo>
                  <a:pt x="1865" y="2169"/>
                </a:lnTo>
                <a:lnTo>
                  <a:pt x="2227" y="3434"/>
                </a:lnTo>
                <a:lnTo>
                  <a:pt x="3108" y="0"/>
                </a:lnTo>
              </a:path>
            </a:pathLst>
          </a:custGeom>
          <a:noFill/>
          <a:ln cap="flat" cmpd="sng" w="50800">
            <a:solidFill>
              <a:schemeClr val="accent1"/>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sp>
        <p:nvSpPr>
          <p:cNvPr id="895" name="Google Shape;895;p102"/>
          <p:cNvSpPr/>
          <p:nvPr/>
        </p:nvSpPr>
        <p:spPr>
          <a:xfrm>
            <a:off x="1981200" y="1981200"/>
            <a:ext cx="1752600" cy="2746892"/>
          </a:xfrm>
          <a:custGeom>
            <a:rect b="b" l="l" r="r" t="t"/>
            <a:pathLst>
              <a:path extrusionOk="0" h="10000" w="10000">
                <a:moveTo>
                  <a:pt x="0" y="10000"/>
                </a:moveTo>
                <a:lnTo>
                  <a:pt x="2174" y="5271"/>
                </a:lnTo>
                <a:lnTo>
                  <a:pt x="3043" y="8322"/>
                </a:lnTo>
                <a:lnTo>
                  <a:pt x="6522" y="1387"/>
                </a:lnTo>
                <a:lnTo>
                  <a:pt x="7826" y="3329"/>
                </a:lnTo>
                <a:lnTo>
                  <a:pt x="10000" y="0"/>
                </a:lnTo>
              </a:path>
            </a:pathLst>
          </a:custGeom>
          <a:noFill/>
          <a:ln cap="flat" cmpd="sng" w="50800">
            <a:solidFill>
              <a:schemeClr val="accent1"/>
            </a:solidFill>
            <a:prstDash val="solid"/>
            <a:miter lim="800000"/>
            <a:headEnd len="sm" w="sm" type="none"/>
            <a:tailEnd len="sm" w="sm" type="none"/>
          </a:ln>
          <a:effectLst>
            <a:outerShdw blurRad="127000" rotWithShape="0" algn="ctr" dir="2700000" dist="76199">
              <a:schemeClr val="lt2">
                <a:alpha val="74509"/>
              </a:scheme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714B"/>
              </a:solidFill>
              <a:latin typeface="Calibri"/>
              <a:ea typeface="Calibri"/>
              <a:cs typeface="Calibri"/>
              <a:sym typeface="Calibri"/>
            </a:endParaRPr>
          </a:p>
        </p:txBody>
      </p:sp>
      <p:cxnSp>
        <p:nvCxnSpPr>
          <p:cNvPr id="896" name="Google Shape;896;p102"/>
          <p:cNvCxnSpPr/>
          <p:nvPr/>
        </p:nvCxnSpPr>
        <p:spPr>
          <a:xfrm>
            <a:off x="990600" y="3810000"/>
            <a:ext cx="1142999" cy="0"/>
          </a:xfrm>
          <a:prstGeom prst="straightConnector1">
            <a:avLst/>
          </a:prstGeom>
          <a:noFill/>
          <a:ln cap="flat" cmpd="sng" w="25400">
            <a:solidFill>
              <a:srgbClr val="0070C0"/>
            </a:solidFill>
            <a:prstDash val="dash"/>
            <a:round/>
            <a:headEnd len="sm" w="sm" type="none"/>
            <a:tailEnd len="sm" w="sm" type="none"/>
          </a:ln>
        </p:spPr>
      </p:cxnSp>
      <p:cxnSp>
        <p:nvCxnSpPr>
          <p:cNvPr id="897" name="Google Shape;897;p102"/>
          <p:cNvCxnSpPr/>
          <p:nvPr/>
        </p:nvCxnSpPr>
        <p:spPr>
          <a:xfrm flipH="1" rot="10800000">
            <a:off x="914400" y="5181600"/>
            <a:ext cx="1219199" cy="10150"/>
          </a:xfrm>
          <a:prstGeom prst="straightConnector1">
            <a:avLst/>
          </a:prstGeom>
          <a:noFill/>
          <a:ln cap="flat" cmpd="sng" w="25400">
            <a:solidFill>
              <a:srgbClr val="0070C0"/>
            </a:solidFill>
            <a:prstDash val="dash"/>
            <a:round/>
            <a:headEnd len="sm" w="sm" type="none"/>
            <a:tailEnd len="sm" w="sm" type="none"/>
          </a:ln>
        </p:spPr>
      </p:cxnSp>
      <p:cxnSp>
        <p:nvCxnSpPr>
          <p:cNvPr id="898" name="Google Shape;898;p102"/>
          <p:cNvCxnSpPr/>
          <p:nvPr/>
        </p:nvCxnSpPr>
        <p:spPr>
          <a:xfrm flipH="1" rot="10800000">
            <a:off x="2285999" y="1949164"/>
            <a:ext cx="913009" cy="2851435"/>
          </a:xfrm>
          <a:prstGeom prst="straightConnector1">
            <a:avLst/>
          </a:prstGeom>
          <a:noFill/>
          <a:ln cap="flat" cmpd="sng" w="25400">
            <a:solidFill>
              <a:srgbClr val="0070C0"/>
            </a:solidFill>
            <a:prstDash val="dash"/>
            <a:round/>
            <a:headEnd len="sm" w="sm" type="none"/>
            <a:tailEnd len="sm" w="sm" type="none"/>
          </a:ln>
        </p:spPr>
      </p:cxnSp>
      <p:cxnSp>
        <p:nvCxnSpPr>
          <p:cNvPr id="899" name="Google Shape;899;p102"/>
          <p:cNvCxnSpPr/>
          <p:nvPr/>
        </p:nvCxnSpPr>
        <p:spPr>
          <a:xfrm flipH="1" rot="10800000">
            <a:off x="2247087" y="1888853"/>
            <a:ext cx="1562912" cy="30624"/>
          </a:xfrm>
          <a:prstGeom prst="straightConnector1">
            <a:avLst/>
          </a:prstGeom>
          <a:noFill/>
          <a:ln cap="flat" cmpd="sng" w="25400">
            <a:solidFill>
              <a:srgbClr val="0070C0"/>
            </a:solidFill>
            <a:prstDash val="dash"/>
            <a:round/>
            <a:headEnd len="sm" w="sm" type="none"/>
            <a:tailEnd len="sm" w="sm" type="none"/>
          </a:ln>
        </p:spPr>
      </p:cxnSp>
      <p:sp>
        <p:nvSpPr>
          <p:cNvPr id="900" name="Google Shape;900;p102"/>
          <p:cNvSpPr/>
          <p:nvPr/>
        </p:nvSpPr>
        <p:spPr>
          <a:xfrm>
            <a:off x="2913431" y="1540055"/>
            <a:ext cx="519373" cy="276999"/>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70C0"/>
                </a:solidFill>
                <a:latin typeface="Calibri"/>
                <a:ea typeface="Calibri"/>
                <a:cs typeface="Calibri"/>
                <a:sym typeface="Calibri"/>
              </a:rPr>
              <a:t>200%</a:t>
            </a:r>
            <a:endParaRPr b="0" i="0" sz="1400" u="none" cap="none" strike="noStrike">
              <a:solidFill>
                <a:srgbClr val="000000"/>
              </a:solidFill>
              <a:latin typeface="Arial"/>
              <a:ea typeface="Arial"/>
              <a:cs typeface="Arial"/>
              <a:sym typeface="Arial"/>
            </a:endParaRPr>
          </a:p>
        </p:txBody>
      </p:sp>
      <p:sp>
        <p:nvSpPr>
          <p:cNvPr id="901" name="Google Shape;901;p102"/>
          <p:cNvSpPr txBox="1"/>
          <p:nvPr/>
        </p:nvSpPr>
        <p:spPr>
          <a:xfrm>
            <a:off x="609599" y="609600"/>
            <a:ext cx="4689233"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alibri"/>
                <a:ea typeface="Calibri"/>
                <a:cs typeface="Calibri"/>
                <a:sym typeface="Calibri"/>
              </a:rPr>
              <a:t>Fibonacci Projections</a:t>
            </a:r>
            <a:endParaRPr b="0" i="0" sz="1400" u="none" cap="none" strike="noStrike">
              <a:solidFill>
                <a:srgbClr val="000000"/>
              </a:solidFill>
              <a:latin typeface="Arial"/>
              <a:ea typeface="Arial"/>
              <a:cs typeface="Arial"/>
              <a:sym typeface="Arial"/>
            </a:endParaRPr>
          </a:p>
        </p:txBody>
      </p:sp>
      <p:cxnSp>
        <p:nvCxnSpPr>
          <p:cNvPr id="902" name="Google Shape;902;p102"/>
          <p:cNvCxnSpPr/>
          <p:nvPr/>
        </p:nvCxnSpPr>
        <p:spPr>
          <a:xfrm>
            <a:off x="1752600" y="4800600"/>
            <a:ext cx="1018421" cy="0"/>
          </a:xfrm>
          <a:prstGeom prst="straightConnector1">
            <a:avLst/>
          </a:prstGeom>
          <a:noFill/>
          <a:ln cap="flat" cmpd="sng" w="25400">
            <a:solidFill>
              <a:srgbClr val="0070C0"/>
            </a:solidFill>
            <a:prstDash val="dash"/>
            <a:round/>
            <a:headEnd len="sm" w="sm" type="none"/>
            <a:tailEnd len="sm" w="sm" type="none"/>
          </a:ln>
        </p:spPr>
      </p:cxnSp>
      <p:cxnSp>
        <p:nvCxnSpPr>
          <p:cNvPr id="903" name="Google Shape;903;p102"/>
          <p:cNvCxnSpPr/>
          <p:nvPr/>
        </p:nvCxnSpPr>
        <p:spPr>
          <a:xfrm rot="10800000">
            <a:off x="1447800" y="3810000"/>
            <a:ext cx="762000" cy="990600"/>
          </a:xfrm>
          <a:prstGeom prst="straightConnector1">
            <a:avLst/>
          </a:prstGeom>
          <a:noFill/>
          <a:ln cap="flat" cmpd="sng" w="25400">
            <a:solidFill>
              <a:srgbClr val="FF0000"/>
            </a:solidFill>
            <a:prstDash val="dash"/>
            <a:round/>
            <a:headEnd len="sm" w="sm" type="none"/>
            <a:tailEnd len="sm" w="sm" type="none"/>
          </a:ln>
        </p:spPr>
      </p:cxnSp>
      <p:cxnSp>
        <p:nvCxnSpPr>
          <p:cNvPr id="904" name="Google Shape;904;p102"/>
          <p:cNvCxnSpPr/>
          <p:nvPr/>
        </p:nvCxnSpPr>
        <p:spPr>
          <a:xfrm flipH="1" rot="10800000">
            <a:off x="1143000" y="3810000"/>
            <a:ext cx="304800" cy="1371600"/>
          </a:xfrm>
          <a:prstGeom prst="straightConnector1">
            <a:avLst/>
          </a:prstGeom>
          <a:noFill/>
          <a:ln cap="flat" cmpd="sng" w="25400">
            <a:solidFill>
              <a:srgbClr val="FF0000"/>
            </a:solidFill>
            <a:prstDash val="dash"/>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
                                        <p:tgtEl>
                                          <p:spTgt spid="893"/>
                                        </p:tgtEl>
                                      </p:cBhvr>
                                    </p:animEffect>
                                  </p:childTnLst>
                                </p:cTn>
                              </p:par>
                              <p:par>
                                <p:cTn fill="hold" nodeType="with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5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par>
                                <p:cTn fill="hold" nodeType="with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500"/>
                                        <p:tgtEl>
                                          <p:spTgt spid="898"/>
                                        </p:tgtEl>
                                      </p:cBhvr>
                                    </p:animEffect>
                                  </p:childTnLst>
                                </p:cTn>
                              </p:par>
                              <p:par>
                                <p:cTn fill="hold" nodeType="with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500"/>
                                        <p:tgtEl>
                                          <p:spTgt spid="899"/>
                                        </p:tgtEl>
                                      </p:cBhvr>
                                    </p:animEffect>
                                  </p:childTnLst>
                                </p:cTn>
                              </p:par>
                              <p:par>
                                <p:cTn fill="hold" nodeType="with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500"/>
                                        <p:tgtEl>
                                          <p:spTgt spid="900"/>
                                        </p:tgtEl>
                                      </p:cBhvr>
                                    </p:animEffect>
                                  </p:childTnLst>
                                </p:cTn>
                              </p:par>
                              <p:par>
                                <p:cTn fill="hold" nodeType="with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2011-06-13T18:02:15Z</dcterms:created>
  <dc:creator>Bart</dc:creator>
</cp:coreProperties>
</file>